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Barlow" pitchFamily="2" charset="77"/>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Fira Sans Extra Condensed Medium" panose="020B0603050000020004" pitchFamily="34" charset="0"/>
      <p:regular r:id="rId53"/>
      <p:bold r:id="rId54"/>
      <p:italic r:id="rId55"/>
      <p:boldItalic r:id="rId56"/>
    </p:embeddedFont>
    <p:embeddedFont>
      <p:font typeface="Inter" panose="02000503000000020004" pitchFamily="2" charset="0"/>
      <p:regular r:id="rId57"/>
      <p:bold r:id="rId58"/>
    </p:embeddedFont>
    <p:embeddedFont>
      <p:font typeface="Montserrat" pitchFamily="2" charset="77"/>
      <p:regular r:id="rId59"/>
      <p:bold r:id="rId60"/>
      <p:italic r:id="rId61"/>
      <p:boldItalic r:id="rId62"/>
    </p:embeddedFont>
    <p:embeddedFont>
      <p:font typeface="Montserrat SemiBold" panose="020F0502020204030204" pitchFamily="34"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
      <p:font typeface="Poppins" pitchFamily="2" charset="77"/>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39725F-DE7A-4BB5-98AF-EE77621ED87F}">
  <a:tblStyle styleId="{3739725F-DE7A-4BB5-98AF-EE77621ED8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4"/>
    <p:restoredTop sz="94679"/>
  </p:normalViewPr>
  <p:slideViewPr>
    <p:cSldViewPr snapToGrid="0" snapToObjects="1">
      <p:cViewPr varScale="1">
        <p:scale>
          <a:sx n="208" d="100"/>
          <a:sy n="208" d="100"/>
        </p:scale>
        <p:origin x="19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font" Target="fonts/font30.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torialride.com/dbms/online-transaction-processing-oltp-and-online-analytical-processing-olap.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6e6559b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6e6559b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0507d193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0507d193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OLAP</a:t>
            </a:r>
            <a:endParaRPr/>
          </a:p>
          <a:p>
            <a:pPr marL="0" lvl="0" indent="0" algn="l" rtl="0">
              <a:spcBef>
                <a:spcPts val="0"/>
              </a:spcBef>
              <a:spcAft>
                <a:spcPts val="0"/>
              </a:spcAft>
              <a:buNone/>
            </a:pPr>
            <a:r>
              <a:rPr lang="en"/>
              <a:t>Online analytical processing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0071c7f342_0_1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0071c7f342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https://www.tutorialride.com/dbms/online-transaction-processing-oltp-and-online-analytical-processing-olap.htm</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0507d19315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0507d193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53d4ff2d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53d4ff2d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Check total number of address that are on xxx street.</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0507d19315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0507d1931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0507d1931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0507d1931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0507d1931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0507d1931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0507d1931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0507d1931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507d1931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0507d1931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53d4ff2d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53d4ff2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Check the number of hotels named Hyatt, Trump, etc. </a:t>
            </a:r>
            <a:endParaRPr/>
          </a:p>
          <a:p>
            <a:pPr marL="457200" lvl="0" indent="-298450" algn="l" rtl="0">
              <a:spcBef>
                <a:spcPts val="0"/>
              </a:spcBef>
              <a:spcAft>
                <a:spcPts val="0"/>
              </a:spcAft>
              <a:buSzPts val="1100"/>
              <a:buAutoNum type="arabicPeriod"/>
            </a:pPr>
            <a:r>
              <a:rPr lang="en"/>
              <a:t>Check the total number of airbnbs owned by xxx. </a:t>
            </a:r>
            <a:endParaRPr/>
          </a:p>
          <a:p>
            <a:pPr marL="457200" lvl="0" indent="-298450" algn="l" rtl="0">
              <a:spcBef>
                <a:spcPts val="0"/>
              </a:spcBef>
              <a:spcAft>
                <a:spcPts val="0"/>
              </a:spcAft>
              <a:buSzPts val="1100"/>
              <a:buAutoNum type="arabicPeriod"/>
            </a:pPr>
            <a:r>
              <a:rPr lang="en"/>
              <a:t>Check the number of restaurants that are named xxx. </a:t>
            </a:r>
            <a:endParaRPr/>
          </a:p>
          <a:p>
            <a:pPr marL="457200" lvl="0" indent="-298450" algn="l" rtl="0">
              <a:spcBef>
                <a:spcPts val="0"/>
              </a:spcBef>
              <a:spcAft>
                <a:spcPts val="0"/>
              </a:spcAft>
              <a:buSzPts val="1100"/>
              <a:buAutoNum type="arabicPeriod"/>
            </a:pPr>
            <a:r>
              <a:rPr lang="en"/>
              <a:t>Check the number of hosts that has first/last name xxx.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071c7f342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071c7f342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507d19315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507d1931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031f2daa2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31f2daa2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031f2daa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031f2daa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31f2daa2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31f2daa2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053d4ff2d1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053d4ff2d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Our linear regression model has low R-square value and does not fit Airbnb data well. We should </a:t>
            </a:r>
            <a:r>
              <a:rPr lang="en" sz="1400" b="1">
                <a:solidFill>
                  <a:schemeClr val="dk1"/>
                </a:solidFill>
                <a:latin typeface="Montserrat"/>
                <a:ea typeface="Montserrat"/>
                <a:cs typeface="Montserrat"/>
                <a:sym typeface="Montserrat"/>
              </a:rPr>
              <a:t>add more independent variables</a:t>
            </a:r>
            <a:r>
              <a:rPr lang="en" sz="1400">
                <a:solidFill>
                  <a:schemeClr val="dk1"/>
                </a:solidFill>
                <a:latin typeface="Montserrat"/>
                <a:ea typeface="Montserrat"/>
                <a:cs typeface="Montserrat"/>
                <a:sym typeface="Montserrat"/>
              </a:rPr>
              <a:t> to improve the value. </a:t>
            </a:r>
            <a:endParaRPr sz="14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40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Our group has imported denormalized datasets into Neo4j, </a:t>
            </a:r>
            <a:endParaRPr sz="14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40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We have a better understanding to </a:t>
            </a:r>
            <a:r>
              <a:rPr lang="en" sz="1400" b="1">
                <a:solidFill>
                  <a:schemeClr val="dk1"/>
                </a:solidFill>
                <a:latin typeface="Montserrat"/>
                <a:ea typeface="Montserrat"/>
                <a:cs typeface="Montserrat"/>
                <a:sym typeface="Montserrat"/>
              </a:rPr>
              <a:t>data pipeline</a:t>
            </a:r>
            <a:r>
              <a:rPr lang="en" sz="1400">
                <a:solidFill>
                  <a:schemeClr val="dk1"/>
                </a:solidFill>
                <a:latin typeface="Montserrat"/>
                <a:ea typeface="Montserrat"/>
                <a:cs typeface="Montserrat"/>
                <a:sym typeface="Montserrat"/>
              </a:rPr>
              <a:t> after incorporating different data tools in this project.  </a:t>
            </a:r>
            <a:endParaRPr sz="14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40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When dealing with large, unorganized data, we have learned how to debug new issues </a:t>
            </a:r>
            <a:endParaRPr sz="1400">
              <a:solidFill>
                <a:schemeClr val="dk1"/>
              </a:solidFill>
              <a:latin typeface="Montserrat"/>
              <a:ea typeface="Montserrat"/>
              <a:cs typeface="Montserrat"/>
              <a:sym typeface="Montserrat"/>
            </a:endParaRPr>
          </a:p>
          <a:p>
            <a:pPr marL="457200" lvl="0" indent="0" algn="l" rtl="0">
              <a:spcBef>
                <a:spcPts val="0"/>
              </a:spcBef>
              <a:spcAft>
                <a:spcPts val="0"/>
              </a:spcAft>
              <a:buClr>
                <a:schemeClr val="dk1"/>
              </a:buClr>
              <a:buSzPts val="1100"/>
              <a:buFont typeface="Arial"/>
              <a:buNone/>
            </a:pPr>
            <a:endParaRPr sz="140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More information about restaurant such as average price, rating, geographical information, etc can be added for more comprehensive analysis.  </a:t>
            </a:r>
            <a:endParaRPr sz="1400">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endParaRPr sz="1400">
              <a:solidFill>
                <a:schemeClr val="dk1"/>
              </a:solidFill>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053d4ff2d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053d4ff2d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fb4e81c6d8_0_1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fb4e81c6d8_0_1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49ccfb7d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49ccfb7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05414ab680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05414ab68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5414ab680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5414ab68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b4e81c6d8_0_1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b4e81c6d8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05414ab680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05414ab68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05414ab680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05414ab68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05414ab68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05414ab68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6a144e82a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6a144e82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05414ab680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05414ab68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53d4ff2d1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053d4ff2d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05414ab68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05414ab68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06a144e82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06a144e82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05414ab68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05414ab68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0507d19315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0507d1931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06a144e82a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06a144e82a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 modification </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chemeClr val="dk1"/>
                </a:solidFill>
                <a:latin typeface="Montserrat"/>
                <a:ea typeface="Montserrat"/>
                <a:cs typeface="Montserrat"/>
                <a:sym typeface="Montserrat"/>
              </a:rPr>
              <a:t>By using the data we analyzed, it would be great for individuals and large companies to filter out the properties that they like/dislike. In addition, it also helps people who wants to enter the hospitality field.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cfd46dbc8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cfd46db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0507d1931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0507d1931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05414ab68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05414ab68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1a82172c7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1a82172c7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Datasets will be matched through zip code, city, longitude, and latitude.  All 8 datasets are from different sources, including data world, google dataset search, nyc open data,  inside airbnb,  and data.ny.gov.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071c7f342_0_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071c7f342_0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b4e81c6d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b4e81c6d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01a82172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01a82172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071c7f342_0_1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0071c7f342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oltp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713225" y="1412150"/>
            <a:ext cx="7717500" cy="1657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 name="Google Shape;61;p11"/>
          <p:cNvSpPr txBox="1">
            <a:spLocks noGrp="1"/>
          </p:cNvSpPr>
          <p:nvPr>
            <p:ph type="body" idx="1"/>
          </p:nvPr>
        </p:nvSpPr>
        <p:spPr>
          <a:xfrm>
            <a:off x="713400" y="3069625"/>
            <a:ext cx="7717500" cy="66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400">
                <a:solidFill>
                  <a:schemeClr val="dk1"/>
                </a:solidFill>
              </a:defRPr>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2" name="Google Shape;62;p1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10800000" flipH="1">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2683950" y="3273525"/>
            <a:ext cx="57573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1800" b="1">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flipH="1">
            <a:off x="2684000" y="1247225"/>
            <a:ext cx="5757300" cy="1855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p:nvPr/>
        </p:nvSpPr>
        <p:spPr>
          <a:xfrm rot="10800000" flipH="1">
            <a:off x="1216200" y="2571750"/>
            <a:ext cx="1216200" cy="257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rot="10800000" flipH="1">
            <a:off x="0" y="1061825"/>
            <a:ext cx="1216200" cy="150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75" name="Google Shape;75;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6" name="Google Shape;76;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8" name="Google Shape;78;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9" name="Google Shape;79;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1" name="Google Shape;81;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82" name="Google Shape;82;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4" name="Google Shape;84;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85" name="Google Shape;85;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87" name="Google Shape;87;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2" name="Google Shape;92;p15"/>
          <p:cNvSpPr txBox="1">
            <a:spLocks noGrp="1"/>
          </p:cNvSpPr>
          <p:nvPr>
            <p:ph type="subTitle" idx="1"/>
          </p:nvPr>
        </p:nvSpPr>
        <p:spPr>
          <a:xfrm>
            <a:off x="145422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3" name="Google Shape;93;p15"/>
          <p:cNvSpPr txBox="1">
            <a:spLocks noGrp="1"/>
          </p:cNvSpPr>
          <p:nvPr>
            <p:ph type="subTitle" idx="2"/>
          </p:nvPr>
        </p:nvSpPr>
        <p:spPr>
          <a:xfrm>
            <a:off x="145422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94" name="Google Shape;94;p15"/>
          <p:cNvSpPr txBox="1">
            <a:spLocks noGrp="1"/>
          </p:cNvSpPr>
          <p:nvPr>
            <p:ph type="subTitle" idx="3"/>
          </p:nvPr>
        </p:nvSpPr>
        <p:spPr>
          <a:xfrm>
            <a:off x="542787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5"/>
          <p:cNvSpPr txBox="1">
            <a:spLocks noGrp="1"/>
          </p:cNvSpPr>
          <p:nvPr>
            <p:ph type="subTitle" idx="4"/>
          </p:nvPr>
        </p:nvSpPr>
        <p:spPr>
          <a:xfrm>
            <a:off x="542787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96" name="Google Shape;96;p15"/>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00" name="Google Shape;100;p16"/>
          <p:cNvSpPr txBox="1">
            <a:spLocks noGrp="1"/>
          </p:cNvSpPr>
          <p:nvPr>
            <p:ph type="subTitle" idx="1"/>
          </p:nvPr>
        </p:nvSpPr>
        <p:spPr>
          <a:xfrm>
            <a:off x="1098800" y="377520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01" name="Google Shape;101;p16"/>
          <p:cNvSpPr txBox="1">
            <a:spLocks noGrp="1"/>
          </p:cNvSpPr>
          <p:nvPr>
            <p:ph type="subTitle" idx="2"/>
          </p:nvPr>
        </p:nvSpPr>
        <p:spPr>
          <a:xfrm>
            <a:off x="1098800" y="305130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2" name="Google Shape;102;p16"/>
          <p:cNvSpPr txBox="1">
            <a:spLocks noGrp="1"/>
          </p:cNvSpPr>
          <p:nvPr>
            <p:ph type="subTitle" idx="3"/>
          </p:nvPr>
        </p:nvSpPr>
        <p:spPr>
          <a:xfrm>
            <a:off x="1098800" y="231555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03" name="Google Shape;103;p16"/>
          <p:cNvSpPr txBox="1">
            <a:spLocks noGrp="1"/>
          </p:cNvSpPr>
          <p:nvPr>
            <p:ph type="subTitle" idx="4"/>
          </p:nvPr>
        </p:nvSpPr>
        <p:spPr>
          <a:xfrm>
            <a:off x="1098800" y="159165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04" name="Google Shape;104;p16"/>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09" name="Google Shape;109;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110" name="Google Shape;110;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11" name="Google Shape;111;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112" name="Google Shape;112;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13" name="Google Shape;113;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114" name="Google Shape;114;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15" name="Google Shape;115;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20" name="Google Shape;120;p18"/>
          <p:cNvSpPr txBox="1">
            <a:spLocks noGrp="1"/>
          </p:cNvSpPr>
          <p:nvPr>
            <p:ph type="subTitle" idx="1"/>
          </p:nvPr>
        </p:nvSpPr>
        <p:spPr>
          <a:xfrm>
            <a:off x="1878275" y="1251675"/>
            <a:ext cx="2787600" cy="4239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a:p>
        </p:txBody>
      </p:sp>
      <p:sp>
        <p:nvSpPr>
          <p:cNvPr id="121" name="Google Shape;121;p18"/>
          <p:cNvSpPr txBox="1">
            <a:spLocks noGrp="1"/>
          </p:cNvSpPr>
          <p:nvPr>
            <p:ph type="subTitle" idx="2"/>
          </p:nvPr>
        </p:nvSpPr>
        <p:spPr>
          <a:xfrm>
            <a:off x="1878275" y="1744345"/>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22" name="Google Shape;122;p18"/>
          <p:cNvSpPr txBox="1">
            <a:spLocks noGrp="1"/>
          </p:cNvSpPr>
          <p:nvPr>
            <p:ph type="subTitle" idx="3"/>
          </p:nvPr>
        </p:nvSpPr>
        <p:spPr>
          <a:xfrm>
            <a:off x="5351497" y="1251675"/>
            <a:ext cx="2787600" cy="4239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a:p>
        </p:txBody>
      </p:sp>
      <p:sp>
        <p:nvSpPr>
          <p:cNvPr id="123" name="Google Shape;123;p18"/>
          <p:cNvSpPr txBox="1">
            <a:spLocks noGrp="1"/>
          </p:cNvSpPr>
          <p:nvPr>
            <p:ph type="subTitle" idx="4"/>
          </p:nvPr>
        </p:nvSpPr>
        <p:spPr>
          <a:xfrm>
            <a:off x="5351493" y="1744282"/>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24" name="Google Shape;124;p18"/>
          <p:cNvSpPr txBox="1">
            <a:spLocks noGrp="1"/>
          </p:cNvSpPr>
          <p:nvPr>
            <p:ph type="subTitle" idx="5"/>
          </p:nvPr>
        </p:nvSpPr>
        <p:spPr>
          <a:xfrm>
            <a:off x="1878275" y="2898148"/>
            <a:ext cx="2787600" cy="340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a:p>
        </p:txBody>
      </p:sp>
      <p:sp>
        <p:nvSpPr>
          <p:cNvPr id="125" name="Google Shape;125;p18"/>
          <p:cNvSpPr txBox="1">
            <a:spLocks noGrp="1"/>
          </p:cNvSpPr>
          <p:nvPr>
            <p:ph type="subTitle" idx="6"/>
          </p:nvPr>
        </p:nvSpPr>
        <p:spPr>
          <a:xfrm>
            <a:off x="1878275" y="3390754"/>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26" name="Google Shape;126;p18"/>
          <p:cNvSpPr txBox="1">
            <a:spLocks noGrp="1"/>
          </p:cNvSpPr>
          <p:nvPr>
            <p:ph type="subTitle" idx="7"/>
          </p:nvPr>
        </p:nvSpPr>
        <p:spPr>
          <a:xfrm>
            <a:off x="5351425" y="2898156"/>
            <a:ext cx="2787600" cy="340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a:endParaRPr/>
          </a:p>
        </p:txBody>
      </p:sp>
      <p:sp>
        <p:nvSpPr>
          <p:cNvPr id="127" name="Google Shape;127;p18"/>
          <p:cNvSpPr txBox="1">
            <a:spLocks noGrp="1"/>
          </p:cNvSpPr>
          <p:nvPr>
            <p:ph type="subTitle" idx="8"/>
          </p:nvPr>
        </p:nvSpPr>
        <p:spPr>
          <a:xfrm>
            <a:off x="5351425" y="3390754"/>
            <a:ext cx="2787600" cy="8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28" name="Google Shape;128;p18"/>
          <p:cNvSpPr txBox="1">
            <a:spLocks noGrp="1"/>
          </p:cNvSpPr>
          <p:nvPr>
            <p:ph type="subTitle" idx="9"/>
          </p:nvPr>
        </p:nvSpPr>
        <p:spPr>
          <a:xfrm rot="-5400803">
            <a:off x="609009" y="1779468"/>
            <a:ext cx="1284300" cy="492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a:endParaRPr/>
          </a:p>
        </p:txBody>
      </p:sp>
      <p:sp>
        <p:nvSpPr>
          <p:cNvPr id="129" name="Google Shape;129;p18"/>
          <p:cNvSpPr txBox="1">
            <a:spLocks noGrp="1"/>
          </p:cNvSpPr>
          <p:nvPr>
            <p:ph type="subTitle" idx="13"/>
          </p:nvPr>
        </p:nvSpPr>
        <p:spPr>
          <a:xfrm rot="-5400000">
            <a:off x="609075" y="3422400"/>
            <a:ext cx="1284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a:endParaRPr/>
          </a:p>
        </p:txBody>
      </p:sp>
      <p:sp>
        <p:nvSpPr>
          <p:cNvPr id="130" name="Google Shape;130;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131"/>
        <p:cNvGrpSpPr/>
        <p:nvPr/>
      </p:nvGrpSpPr>
      <p:grpSpPr>
        <a:xfrm>
          <a:off x="0" y="0"/>
          <a:ext cx="0" cy="0"/>
          <a:chOff x="0" y="0"/>
          <a:chExt cx="0" cy="0"/>
        </a:xfrm>
      </p:grpSpPr>
      <p:sp>
        <p:nvSpPr>
          <p:cNvPr id="132" name="Google Shape;132;p19"/>
          <p:cNvSpPr txBox="1">
            <a:spLocks noGrp="1"/>
          </p:cNvSpPr>
          <p:nvPr>
            <p:ph type="subTitle" idx="1"/>
          </p:nvPr>
        </p:nvSpPr>
        <p:spPr>
          <a:xfrm>
            <a:off x="595134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33" name="Google Shape;133;p19"/>
          <p:cNvSpPr txBox="1">
            <a:spLocks noGrp="1"/>
          </p:cNvSpPr>
          <p:nvPr>
            <p:ph type="subTitle" idx="2"/>
          </p:nvPr>
        </p:nvSpPr>
        <p:spPr>
          <a:xfrm>
            <a:off x="59513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a:p>
        </p:txBody>
      </p:sp>
      <p:sp>
        <p:nvSpPr>
          <p:cNvPr id="134" name="Google Shape;134;p19"/>
          <p:cNvSpPr txBox="1">
            <a:spLocks noGrp="1"/>
          </p:cNvSpPr>
          <p:nvPr>
            <p:ph type="subTitle" idx="3"/>
          </p:nvPr>
        </p:nvSpPr>
        <p:spPr>
          <a:xfrm>
            <a:off x="595127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35" name="Google Shape;135;p19"/>
          <p:cNvSpPr txBox="1">
            <a:spLocks noGrp="1"/>
          </p:cNvSpPr>
          <p:nvPr>
            <p:ph type="subTitle" idx="4"/>
          </p:nvPr>
        </p:nvSpPr>
        <p:spPr>
          <a:xfrm>
            <a:off x="59512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136" name="Google Shape;136;p19"/>
          <p:cNvSpPr txBox="1">
            <a:spLocks noGrp="1"/>
          </p:cNvSpPr>
          <p:nvPr>
            <p:ph type="subTitle" idx="5"/>
          </p:nvPr>
        </p:nvSpPr>
        <p:spPr>
          <a:xfrm>
            <a:off x="3156090" y="1570850"/>
            <a:ext cx="2479500" cy="423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37" name="Google Shape;137;p19"/>
          <p:cNvSpPr txBox="1">
            <a:spLocks noGrp="1"/>
          </p:cNvSpPr>
          <p:nvPr>
            <p:ph type="subTitle" idx="6"/>
          </p:nvPr>
        </p:nvSpPr>
        <p:spPr>
          <a:xfrm>
            <a:off x="3156036" y="1941975"/>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138" name="Google Shape;138;p19"/>
          <p:cNvSpPr txBox="1">
            <a:spLocks noGrp="1"/>
          </p:cNvSpPr>
          <p:nvPr>
            <p:ph type="subTitle" idx="7"/>
          </p:nvPr>
        </p:nvSpPr>
        <p:spPr>
          <a:xfrm>
            <a:off x="3156026" y="3064926"/>
            <a:ext cx="2479500" cy="34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1600"/>
              </a:spcBef>
              <a:spcAft>
                <a:spcPts val="0"/>
              </a:spcAft>
              <a:buNone/>
              <a:defRPr b="1">
                <a:solidFill>
                  <a:schemeClr val="accent1"/>
                </a:solidFill>
              </a:defRPr>
            </a:lvl2pPr>
            <a:lvl3pPr lvl="2" algn="r" rtl="0">
              <a:spcBef>
                <a:spcPts val="1600"/>
              </a:spcBef>
              <a:spcAft>
                <a:spcPts val="0"/>
              </a:spcAft>
              <a:buNone/>
              <a:defRPr b="1">
                <a:solidFill>
                  <a:schemeClr val="accent1"/>
                </a:solidFill>
              </a:defRPr>
            </a:lvl3pPr>
            <a:lvl4pPr lvl="3" algn="r" rtl="0">
              <a:spcBef>
                <a:spcPts val="1600"/>
              </a:spcBef>
              <a:spcAft>
                <a:spcPts val="0"/>
              </a:spcAft>
              <a:buNone/>
              <a:defRPr b="1">
                <a:solidFill>
                  <a:schemeClr val="accent1"/>
                </a:solidFill>
              </a:defRPr>
            </a:lvl4pPr>
            <a:lvl5pPr lvl="4" algn="r" rtl="0">
              <a:spcBef>
                <a:spcPts val="1600"/>
              </a:spcBef>
              <a:spcAft>
                <a:spcPts val="0"/>
              </a:spcAft>
              <a:buNone/>
              <a:defRPr b="1">
                <a:solidFill>
                  <a:schemeClr val="accent1"/>
                </a:solidFill>
              </a:defRPr>
            </a:lvl5pPr>
            <a:lvl6pPr lvl="5" algn="r" rtl="0">
              <a:spcBef>
                <a:spcPts val="1600"/>
              </a:spcBef>
              <a:spcAft>
                <a:spcPts val="0"/>
              </a:spcAft>
              <a:buNone/>
              <a:defRPr b="1">
                <a:solidFill>
                  <a:schemeClr val="accent1"/>
                </a:solidFill>
              </a:defRPr>
            </a:lvl6pPr>
            <a:lvl7pPr lvl="6" algn="r" rtl="0">
              <a:spcBef>
                <a:spcPts val="1600"/>
              </a:spcBef>
              <a:spcAft>
                <a:spcPts val="0"/>
              </a:spcAft>
              <a:buNone/>
              <a:defRPr b="1">
                <a:solidFill>
                  <a:schemeClr val="accent1"/>
                </a:solidFill>
              </a:defRPr>
            </a:lvl7pPr>
            <a:lvl8pPr lvl="7" algn="r" rtl="0">
              <a:spcBef>
                <a:spcPts val="1600"/>
              </a:spcBef>
              <a:spcAft>
                <a:spcPts val="0"/>
              </a:spcAft>
              <a:buNone/>
              <a:defRPr b="1">
                <a:solidFill>
                  <a:schemeClr val="accent1"/>
                </a:solidFill>
              </a:defRPr>
            </a:lvl8pPr>
            <a:lvl9pPr lvl="8" algn="r" rtl="0">
              <a:spcBef>
                <a:spcPts val="1600"/>
              </a:spcBef>
              <a:spcAft>
                <a:spcPts val="1600"/>
              </a:spcAft>
              <a:buNone/>
              <a:defRPr b="1">
                <a:solidFill>
                  <a:schemeClr val="accent1"/>
                </a:solidFill>
              </a:defRPr>
            </a:lvl9pPr>
          </a:lstStyle>
          <a:p>
            <a:endParaRPr/>
          </a:p>
        </p:txBody>
      </p:sp>
      <p:sp>
        <p:nvSpPr>
          <p:cNvPr id="139" name="Google Shape;139;p19"/>
          <p:cNvSpPr txBox="1">
            <a:spLocks noGrp="1"/>
          </p:cNvSpPr>
          <p:nvPr>
            <p:ph type="subTitle" idx="8"/>
          </p:nvPr>
        </p:nvSpPr>
        <p:spPr>
          <a:xfrm>
            <a:off x="3155976" y="3436049"/>
            <a:ext cx="2479500" cy="8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sz="1400">
                <a:solidFill>
                  <a:schemeClr val="dk1"/>
                </a:solidFill>
              </a:defRPr>
            </a:lvl2pPr>
            <a:lvl3pPr lvl="2" algn="r" rtl="0">
              <a:lnSpc>
                <a:spcPct val="100000"/>
              </a:lnSpc>
              <a:spcBef>
                <a:spcPts val="1600"/>
              </a:spcBef>
              <a:spcAft>
                <a:spcPts val="0"/>
              </a:spcAft>
              <a:buNone/>
              <a:defRPr sz="1400">
                <a:solidFill>
                  <a:schemeClr val="dk1"/>
                </a:solidFill>
              </a:defRPr>
            </a:lvl3pPr>
            <a:lvl4pPr lvl="3" algn="r" rtl="0">
              <a:lnSpc>
                <a:spcPct val="100000"/>
              </a:lnSpc>
              <a:spcBef>
                <a:spcPts val="1600"/>
              </a:spcBef>
              <a:spcAft>
                <a:spcPts val="0"/>
              </a:spcAft>
              <a:buNone/>
              <a:defRPr sz="1400">
                <a:solidFill>
                  <a:schemeClr val="dk1"/>
                </a:solidFill>
              </a:defRPr>
            </a:lvl4pPr>
            <a:lvl5pPr lvl="4" algn="r" rtl="0">
              <a:lnSpc>
                <a:spcPct val="100000"/>
              </a:lnSpc>
              <a:spcBef>
                <a:spcPts val="1600"/>
              </a:spcBef>
              <a:spcAft>
                <a:spcPts val="0"/>
              </a:spcAft>
              <a:buNone/>
              <a:defRPr sz="1400">
                <a:solidFill>
                  <a:schemeClr val="dk1"/>
                </a:solidFill>
              </a:defRPr>
            </a:lvl5pPr>
            <a:lvl6pPr lvl="5" algn="r" rtl="0">
              <a:lnSpc>
                <a:spcPct val="100000"/>
              </a:lnSpc>
              <a:spcBef>
                <a:spcPts val="1600"/>
              </a:spcBef>
              <a:spcAft>
                <a:spcPts val="0"/>
              </a:spcAft>
              <a:buNone/>
              <a:defRPr sz="1400">
                <a:solidFill>
                  <a:schemeClr val="dk1"/>
                </a:solidFill>
              </a:defRPr>
            </a:lvl6pPr>
            <a:lvl7pPr lvl="6" algn="r" rtl="0">
              <a:lnSpc>
                <a:spcPct val="100000"/>
              </a:lnSpc>
              <a:spcBef>
                <a:spcPts val="1600"/>
              </a:spcBef>
              <a:spcAft>
                <a:spcPts val="0"/>
              </a:spcAft>
              <a:buNone/>
              <a:defRPr sz="1400">
                <a:solidFill>
                  <a:schemeClr val="dk1"/>
                </a:solidFill>
              </a:defRPr>
            </a:lvl7pPr>
            <a:lvl8pPr lvl="7" algn="r" rtl="0">
              <a:lnSpc>
                <a:spcPct val="100000"/>
              </a:lnSpc>
              <a:spcBef>
                <a:spcPts val="1600"/>
              </a:spcBef>
              <a:spcAft>
                <a:spcPts val="0"/>
              </a:spcAft>
              <a:buNone/>
              <a:defRPr sz="1400">
                <a:solidFill>
                  <a:schemeClr val="dk1"/>
                </a:solidFill>
              </a:defRPr>
            </a:lvl8pPr>
            <a:lvl9pPr lvl="8" algn="r" rtl="0">
              <a:lnSpc>
                <a:spcPct val="100000"/>
              </a:lnSpc>
              <a:spcBef>
                <a:spcPts val="1600"/>
              </a:spcBef>
              <a:spcAft>
                <a:spcPts val="1600"/>
              </a:spcAft>
              <a:buNone/>
              <a:defRPr sz="1400">
                <a:solidFill>
                  <a:schemeClr val="dk1"/>
                </a:solidFill>
              </a:defRPr>
            </a:lvl9pPr>
          </a:lstStyle>
          <a:p>
            <a:endParaRPr/>
          </a:p>
        </p:txBody>
      </p:sp>
      <p:sp>
        <p:nvSpPr>
          <p:cNvPr id="140" name="Google Shape;140;p1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1" name="Google Shape;141;p19"/>
          <p:cNvSpPr/>
          <p:nvPr/>
        </p:nvSpPr>
        <p:spPr>
          <a:xfrm rot="10800000">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10800000">
            <a:off x="1216200" y="1061825"/>
            <a:ext cx="1216200" cy="150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CUSTOM_6">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6" name="Google Shape;146;p20"/>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47" name="Google Shape;147;p20"/>
          <p:cNvSpPr/>
          <p:nvPr/>
        </p:nvSpPr>
        <p:spPr>
          <a:xfrm rot="10800000" flipH="1">
            <a:off x="0" y="2571825"/>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rot="10800000" flipH="1">
            <a:off x="1219200" y="1247175"/>
            <a:ext cx="1216200" cy="132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7" name="Google Shape;17;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8" name="Google Shape;18;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2">
  <p:cSld name="CUSTOM_10">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 name="Google Shape;152;p21"/>
          <p:cNvSpPr txBox="1">
            <a:spLocks noGrp="1"/>
          </p:cNvSpPr>
          <p:nvPr>
            <p:ph type="subTitle" idx="1"/>
          </p:nvPr>
        </p:nvSpPr>
        <p:spPr>
          <a:xfrm>
            <a:off x="3730075" y="2726700"/>
            <a:ext cx="4700700" cy="861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3" name="Google Shape;153;p21"/>
          <p:cNvSpPr/>
          <p:nvPr/>
        </p:nvSpPr>
        <p:spPr>
          <a:xfrm rot="10800000" flipH="1">
            <a:off x="2110925"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8" name="Google Shape;158;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61" name="Google Shape;161;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717800" y="383175"/>
            <a:ext cx="7708200" cy="74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66" name="Google Shape;166;p24"/>
          <p:cNvSpPr txBox="1">
            <a:spLocks noGrp="1"/>
          </p:cNvSpPr>
          <p:nvPr>
            <p:ph type="subTitle" idx="1"/>
          </p:nvPr>
        </p:nvSpPr>
        <p:spPr>
          <a:xfrm>
            <a:off x="717800" y="1255775"/>
            <a:ext cx="4631700" cy="33981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
        <p:nvSpPr>
          <p:cNvPr id="167" name="Google Shape;167;p24"/>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69"/>
        <p:cNvGrpSpPr/>
        <p:nvPr/>
      </p:nvGrpSpPr>
      <p:grpSpPr>
        <a:xfrm>
          <a:off x="0" y="0"/>
          <a:ext cx="0" cy="0"/>
          <a:chOff x="0" y="0"/>
          <a:chExt cx="0" cy="0"/>
        </a:xfrm>
      </p:grpSpPr>
      <p:sp>
        <p:nvSpPr>
          <p:cNvPr id="170" name="Google Shape;170;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71" name="Google Shape;171;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72" name="Google Shape;172;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73" name="Google Shape;173;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74" name="Google Shape;174;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75" name="Google Shape;175;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76" name="Google Shape;176;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77" name="Google Shape;177;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12">
    <p:spTree>
      <p:nvGrpSpPr>
        <p:cNvPr id="1" name="Shape 180"/>
        <p:cNvGrpSpPr/>
        <p:nvPr/>
      </p:nvGrpSpPr>
      <p:grpSpPr>
        <a:xfrm>
          <a:off x="0" y="0"/>
          <a:ext cx="0" cy="0"/>
          <a:chOff x="0" y="0"/>
          <a:chExt cx="0" cy="0"/>
        </a:xfrm>
      </p:grpSpPr>
      <p:sp>
        <p:nvSpPr>
          <p:cNvPr id="181" name="Google Shape;181;p26"/>
          <p:cNvSpPr txBox="1">
            <a:spLocks noGrp="1"/>
          </p:cNvSpPr>
          <p:nvPr>
            <p:ph type="subTitle" idx="1"/>
          </p:nvPr>
        </p:nvSpPr>
        <p:spPr>
          <a:xfrm>
            <a:off x="711900" y="14760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82" name="Google Shape;182;p26"/>
          <p:cNvSpPr txBox="1">
            <a:spLocks noGrp="1"/>
          </p:cNvSpPr>
          <p:nvPr>
            <p:ph type="subTitle" idx="2"/>
          </p:nvPr>
        </p:nvSpPr>
        <p:spPr>
          <a:xfrm>
            <a:off x="711900" y="18514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83" name="Google Shape;183;p26"/>
          <p:cNvSpPr txBox="1">
            <a:spLocks noGrp="1"/>
          </p:cNvSpPr>
          <p:nvPr>
            <p:ph type="subTitle" idx="3"/>
          </p:nvPr>
        </p:nvSpPr>
        <p:spPr>
          <a:xfrm>
            <a:off x="2983950" y="14760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84" name="Google Shape;184;p26"/>
          <p:cNvSpPr txBox="1">
            <a:spLocks noGrp="1"/>
          </p:cNvSpPr>
          <p:nvPr>
            <p:ph type="subTitle" idx="4"/>
          </p:nvPr>
        </p:nvSpPr>
        <p:spPr>
          <a:xfrm>
            <a:off x="2983950" y="18514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185" name="Google Shape;185;p26"/>
          <p:cNvSpPr txBox="1">
            <a:spLocks noGrp="1"/>
          </p:cNvSpPr>
          <p:nvPr>
            <p:ph type="subTitle" idx="5"/>
          </p:nvPr>
        </p:nvSpPr>
        <p:spPr>
          <a:xfrm>
            <a:off x="5256000" y="14760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86" name="Google Shape;186;p26"/>
          <p:cNvSpPr txBox="1">
            <a:spLocks noGrp="1"/>
          </p:cNvSpPr>
          <p:nvPr>
            <p:ph type="subTitle" idx="6"/>
          </p:nvPr>
        </p:nvSpPr>
        <p:spPr>
          <a:xfrm>
            <a:off x="5256000" y="18514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187" name="Google Shape;187;p26"/>
          <p:cNvSpPr txBox="1">
            <a:spLocks noGrp="1"/>
          </p:cNvSpPr>
          <p:nvPr>
            <p:ph type="subTitle" idx="7"/>
          </p:nvPr>
        </p:nvSpPr>
        <p:spPr>
          <a:xfrm>
            <a:off x="711900" y="29522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88" name="Google Shape;188;p26"/>
          <p:cNvSpPr txBox="1">
            <a:spLocks noGrp="1"/>
          </p:cNvSpPr>
          <p:nvPr>
            <p:ph type="subTitle" idx="8"/>
          </p:nvPr>
        </p:nvSpPr>
        <p:spPr>
          <a:xfrm>
            <a:off x="711900" y="33276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189" name="Google Shape;189;p26"/>
          <p:cNvSpPr txBox="1">
            <a:spLocks noGrp="1"/>
          </p:cNvSpPr>
          <p:nvPr>
            <p:ph type="subTitle" idx="9"/>
          </p:nvPr>
        </p:nvSpPr>
        <p:spPr>
          <a:xfrm>
            <a:off x="2983950" y="29522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90" name="Google Shape;190;p26"/>
          <p:cNvSpPr txBox="1">
            <a:spLocks noGrp="1"/>
          </p:cNvSpPr>
          <p:nvPr>
            <p:ph type="subTitle" idx="13"/>
          </p:nvPr>
        </p:nvSpPr>
        <p:spPr>
          <a:xfrm>
            <a:off x="2983950" y="33276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191" name="Google Shape;191;p26"/>
          <p:cNvSpPr txBox="1">
            <a:spLocks noGrp="1"/>
          </p:cNvSpPr>
          <p:nvPr>
            <p:ph type="subTitle" idx="14"/>
          </p:nvPr>
        </p:nvSpPr>
        <p:spPr>
          <a:xfrm>
            <a:off x="5256000" y="2952200"/>
            <a:ext cx="22617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192" name="Google Shape;192;p26"/>
          <p:cNvSpPr txBox="1">
            <a:spLocks noGrp="1"/>
          </p:cNvSpPr>
          <p:nvPr>
            <p:ph type="subTitle" idx="15"/>
          </p:nvPr>
        </p:nvSpPr>
        <p:spPr>
          <a:xfrm>
            <a:off x="5256000" y="3327650"/>
            <a:ext cx="22617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193" name="Google Shape;193;p26"/>
          <p:cNvSpPr txBox="1">
            <a:spLocks noGrp="1"/>
          </p:cNvSpPr>
          <p:nvPr>
            <p:ph type="title"/>
          </p:nvPr>
        </p:nvSpPr>
        <p:spPr>
          <a:xfrm>
            <a:off x="717800" y="383175"/>
            <a:ext cx="77082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94" name="Google Shape;194;p26"/>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92780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713225" y="445025"/>
            <a:ext cx="3858900" cy="1338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99" name="Google Shape;199;p27"/>
          <p:cNvSpPr txBox="1"/>
          <p:nvPr/>
        </p:nvSpPr>
        <p:spPr>
          <a:xfrm>
            <a:off x="713225" y="3485675"/>
            <a:ext cx="3956100" cy="61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lang="en" sz="1100" b="1">
                <a:solidFill>
                  <a:schemeClr val="accent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accent2"/>
                </a:solidFill>
                <a:latin typeface="Montserrat"/>
                <a:ea typeface="Montserrat"/>
                <a:cs typeface="Montserrat"/>
                <a:sym typeface="Montserrat"/>
              </a:rPr>
              <a:t>, including icons by </a:t>
            </a:r>
            <a:r>
              <a:rPr lang="en" sz="1100" b="1">
                <a:solidFill>
                  <a:schemeClr val="accent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accent2"/>
                </a:solidFill>
                <a:latin typeface="Montserrat"/>
                <a:ea typeface="Montserrat"/>
                <a:cs typeface="Montserrat"/>
                <a:sym typeface="Montserrat"/>
              </a:rPr>
              <a:t>, and infographics &amp; images by </a:t>
            </a:r>
            <a:r>
              <a:rPr lang="en" sz="1100" b="1">
                <a:solidFill>
                  <a:schemeClr val="accent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accent2"/>
              </a:solidFill>
              <a:latin typeface="Montserrat"/>
              <a:ea typeface="Montserrat"/>
              <a:cs typeface="Montserrat"/>
              <a:sym typeface="Montserrat"/>
            </a:endParaRPr>
          </a:p>
        </p:txBody>
      </p:sp>
      <p:sp>
        <p:nvSpPr>
          <p:cNvPr id="200" name="Google Shape;200;p27"/>
          <p:cNvSpPr/>
          <p:nvPr/>
        </p:nvSpPr>
        <p:spPr>
          <a:xfrm>
            <a:off x="6711600" y="25716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3" name="Google Shape;23;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713225"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Medium"/>
              <a:buChar char=""/>
              <a:defRPr sz="1400">
                <a:solidFill>
                  <a:schemeClr val="dk1"/>
                </a:solidFill>
              </a:defRPr>
            </a:lvl1pPr>
            <a:lvl2pPr marL="914400" lvl="1" indent="-317500">
              <a:spcBef>
                <a:spcPts val="0"/>
              </a:spcBef>
              <a:spcAft>
                <a:spcPts val="0"/>
              </a:spcAft>
              <a:buClr>
                <a:srgbClr val="000043"/>
              </a:buClr>
              <a:buSzPts val="1400"/>
              <a:buFont typeface="Quicksand Medium"/>
              <a:buChar char="●"/>
              <a:defRPr sz="1200"/>
            </a:lvl2pPr>
            <a:lvl3pPr marL="1371600" lvl="2" indent="-317500">
              <a:spcBef>
                <a:spcPts val="1600"/>
              </a:spcBef>
              <a:spcAft>
                <a:spcPts val="0"/>
              </a:spcAft>
              <a:buClr>
                <a:srgbClr val="000043"/>
              </a:buClr>
              <a:buSzPts val="1400"/>
              <a:buFont typeface="Quicksand Medium"/>
              <a:buChar char="■"/>
              <a:defRPr sz="1200"/>
            </a:lvl3pPr>
            <a:lvl4pPr marL="1828800" lvl="3" indent="-317500">
              <a:spcBef>
                <a:spcPts val="1600"/>
              </a:spcBef>
              <a:spcAft>
                <a:spcPts val="0"/>
              </a:spcAft>
              <a:buClr>
                <a:srgbClr val="000043"/>
              </a:buClr>
              <a:buSzPts val="1400"/>
              <a:buFont typeface="Quicksand Medium"/>
              <a:buChar char="●"/>
              <a:defRPr sz="1200"/>
            </a:lvl4pPr>
            <a:lvl5pPr marL="2286000" lvl="4" indent="-317500">
              <a:spcBef>
                <a:spcPts val="1600"/>
              </a:spcBef>
              <a:spcAft>
                <a:spcPts val="0"/>
              </a:spcAft>
              <a:buClr>
                <a:srgbClr val="000043"/>
              </a:buClr>
              <a:buSzPts val="1400"/>
              <a:buFont typeface="Quicksand Medium"/>
              <a:buChar char="○"/>
              <a:defRPr sz="1200"/>
            </a:lvl5pPr>
            <a:lvl6pPr marL="2743200" lvl="5" indent="-317500">
              <a:spcBef>
                <a:spcPts val="1600"/>
              </a:spcBef>
              <a:spcAft>
                <a:spcPts val="0"/>
              </a:spcAft>
              <a:buClr>
                <a:srgbClr val="000043"/>
              </a:buClr>
              <a:buSzPts val="1400"/>
              <a:buFont typeface="Quicksand Medium"/>
              <a:buChar char="■"/>
              <a:defRPr sz="1200"/>
            </a:lvl6pPr>
            <a:lvl7pPr marL="3200400" lvl="6" indent="-317500">
              <a:spcBef>
                <a:spcPts val="1600"/>
              </a:spcBef>
              <a:spcAft>
                <a:spcPts val="0"/>
              </a:spcAft>
              <a:buClr>
                <a:srgbClr val="000043"/>
              </a:buClr>
              <a:buSzPts val="1400"/>
              <a:buFont typeface="Quicksand Medium"/>
              <a:buChar char="●"/>
              <a:defRPr sz="1200"/>
            </a:lvl7pPr>
            <a:lvl8pPr marL="3657600" lvl="7" indent="-317500">
              <a:spcBef>
                <a:spcPts val="1600"/>
              </a:spcBef>
              <a:spcAft>
                <a:spcPts val="0"/>
              </a:spcAft>
              <a:buClr>
                <a:srgbClr val="000043"/>
              </a:buClr>
              <a:buSzPts val="1400"/>
              <a:buFont typeface="Quicksand Medium"/>
              <a:buChar char="○"/>
              <a:defRPr sz="1200"/>
            </a:lvl8pPr>
            <a:lvl9pPr marL="4114800" lvl="8" indent="-317500">
              <a:spcBef>
                <a:spcPts val="1600"/>
              </a:spcBef>
              <a:spcAft>
                <a:spcPts val="1600"/>
              </a:spcAft>
              <a:buClr>
                <a:srgbClr val="000043"/>
              </a:buClr>
              <a:buSzPts val="1400"/>
              <a:buFont typeface="Quicksand Medium"/>
              <a:buChar char="■"/>
              <a:defRPr sz="1200"/>
            </a:lvl9pPr>
          </a:lstStyle>
          <a:p>
            <a:endParaRPr/>
          </a:p>
        </p:txBody>
      </p:sp>
      <p:sp>
        <p:nvSpPr>
          <p:cNvPr id="28" name="Google Shape;28;p5"/>
          <p:cNvSpPr txBox="1">
            <a:spLocks noGrp="1"/>
          </p:cNvSpPr>
          <p:nvPr>
            <p:ph type="body" idx="2"/>
          </p:nvPr>
        </p:nvSpPr>
        <p:spPr>
          <a:xfrm>
            <a:off x="3962400"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Medium"/>
              <a:buChar char=""/>
              <a:defRPr sz="1400">
                <a:solidFill>
                  <a:schemeClr val="dk1"/>
                </a:solidFill>
              </a:defRPr>
            </a:lvl1pPr>
            <a:lvl2pPr marL="914400" lvl="1" indent="-317500">
              <a:spcBef>
                <a:spcPts val="0"/>
              </a:spcBef>
              <a:spcAft>
                <a:spcPts val="0"/>
              </a:spcAft>
              <a:buClr>
                <a:srgbClr val="000043"/>
              </a:buClr>
              <a:buSzPts val="1400"/>
              <a:buFont typeface="Quicksand Medium"/>
              <a:buChar char="●"/>
              <a:defRPr sz="1200"/>
            </a:lvl2pPr>
            <a:lvl3pPr marL="1371600" lvl="2" indent="-317500">
              <a:spcBef>
                <a:spcPts val="1600"/>
              </a:spcBef>
              <a:spcAft>
                <a:spcPts val="0"/>
              </a:spcAft>
              <a:buClr>
                <a:srgbClr val="000043"/>
              </a:buClr>
              <a:buSzPts val="1400"/>
              <a:buFont typeface="Quicksand Medium"/>
              <a:buChar char="■"/>
              <a:defRPr sz="1200"/>
            </a:lvl3pPr>
            <a:lvl4pPr marL="1828800" lvl="3" indent="-317500">
              <a:spcBef>
                <a:spcPts val="1600"/>
              </a:spcBef>
              <a:spcAft>
                <a:spcPts val="0"/>
              </a:spcAft>
              <a:buClr>
                <a:srgbClr val="000043"/>
              </a:buClr>
              <a:buSzPts val="1400"/>
              <a:buFont typeface="Quicksand Medium"/>
              <a:buChar char="●"/>
              <a:defRPr sz="1200"/>
            </a:lvl4pPr>
            <a:lvl5pPr marL="2286000" lvl="4" indent="-317500">
              <a:spcBef>
                <a:spcPts val="1600"/>
              </a:spcBef>
              <a:spcAft>
                <a:spcPts val="0"/>
              </a:spcAft>
              <a:buClr>
                <a:srgbClr val="000043"/>
              </a:buClr>
              <a:buSzPts val="1400"/>
              <a:buFont typeface="Quicksand Medium"/>
              <a:buChar char="○"/>
              <a:defRPr sz="1200"/>
            </a:lvl5pPr>
            <a:lvl6pPr marL="2743200" lvl="5" indent="-317500">
              <a:spcBef>
                <a:spcPts val="1600"/>
              </a:spcBef>
              <a:spcAft>
                <a:spcPts val="0"/>
              </a:spcAft>
              <a:buClr>
                <a:srgbClr val="000043"/>
              </a:buClr>
              <a:buSzPts val="1400"/>
              <a:buFont typeface="Quicksand Medium"/>
              <a:buChar char="■"/>
              <a:defRPr sz="1200"/>
            </a:lvl6pPr>
            <a:lvl7pPr marL="3200400" lvl="6" indent="-317500">
              <a:spcBef>
                <a:spcPts val="1600"/>
              </a:spcBef>
              <a:spcAft>
                <a:spcPts val="0"/>
              </a:spcAft>
              <a:buClr>
                <a:srgbClr val="000043"/>
              </a:buClr>
              <a:buSzPts val="1400"/>
              <a:buFont typeface="Quicksand Medium"/>
              <a:buChar char="●"/>
              <a:defRPr sz="1200"/>
            </a:lvl7pPr>
            <a:lvl8pPr marL="3657600" lvl="7" indent="-317500">
              <a:spcBef>
                <a:spcPts val="1600"/>
              </a:spcBef>
              <a:spcAft>
                <a:spcPts val="0"/>
              </a:spcAft>
              <a:buClr>
                <a:srgbClr val="000043"/>
              </a:buClr>
              <a:buSzPts val="1400"/>
              <a:buFont typeface="Quicksand Medium"/>
              <a:buChar char="○"/>
              <a:defRPr sz="1200"/>
            </a:lvl8pPr>
            <a:lvl9pPr marL="4114800" lvl="8" indent="-317500">
              <a:spcBef>
                <a:spcPts val="1600"/>
              </a:spcBef>
              <a:spcAft>
                <a:spcPts val="1600"/>
              </a:spcAft>
              <a:buClr>
                <a:srgbClr val="000043"/>
              </a:buClr>
              <a:buSzPts val="1400"/>
              <a:buFont typeface="Quicksand Medium"/>
              <a:buChar char="■"/>
              <a:defRPr sz="1200"/>
            </a:lvl9pPr>
          </a:lstStyle>
          <a:p>
            <a:endParaRPr/>
          </a:p>
        </p:txBody>
      </p:sp>
      <p:sp>
        <p:nvSpPr>
          <p:cNvPr id="29" name="Google Shape;29;p5"/>
          <p:cNvSpPr txBox="1">
            <a:spLocks noGrp="1"/>
          </p:cNvSpPr>
          <p:nvPr>
            <p:ph type="subTitle" idx="3"/>
          </p:nvPr>
        </p:nvSpPr>
        <p:spPr>
          <a:xfrm>
            <a:off x="713225" y="1925800"/>
            <a:ext cx="2987100" cy="470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0" name="Google Shape;30;p5"/>
          <p:cNvSpPr txBox="1">
            <a:spLocks noGrp="1"/>
          </p:cNvSpPr>
          <p:nvPr>
            <p:ph type="subTitle" idx="4"/>
          </p:nvPr>
        </p:nvSpPr>
        <p:spPr>
          <a:xfrm>
            <a:off x="3962400" y="1925800"/>
            <a:ext cx="2987100" cy="470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 name="Google Shape;31;p5"/>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36" name="Google Shape;36;p6"/>
          <p:cNvSpPr/>
          <p:nvPr/>
        </p:nvSpPr>
        <p:spPr>
          <a:xfrm rot="5400000">
            <a:off x="6703350" y="270292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accent2"/>
                </a:solidFill>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713225" y="1170000"/>
            <a:ext cx="5533200" cy="280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7" name="Google Shape;47;p8"/>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951325" y="257175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1" name="Google Shape;51;p9"/>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 name="Google Shape;52;p9"/>
          <p:cNvSpPr txBox="1">
            <a:spLocks noGrp="1"/>
          </p:cNvSpPr>
          <p:nvPr>
            <p:ph type="title" idx="2" hasCustomPrompt="1"/>
          </p:nvPr>
        </p:nvSpPr>
        <p:spPr>
          <a:xfrm>
            <a:off x="713300" y="1262325"/>
            <a:ext cx="4462500" cy="11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53" name="Google Shape;53;p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txBox="1">
            <a:spLocks noGrp="1"/>
          </p:cNvSpPr>
          <p:nvPr>
            <p:ph type="body" idx="1"/>
          </p:nvPr>
        </p:nvSpPr>
        <p:spPr>
          <a:xfrm>
            <a:off x="713225" y="544075"/>
            <a:ext cx="4264800" cy="1541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800" b="1">
                <a:solidFill>
                  <a:schemeClr val="accent1"/>
                </a:solidFill>
                <a:latin typeface="Inter"/>
                <a:ea typeface="Inter"/>
                <a:cs typeface="Inter"/>
                <a:sym typeface="Inter"/>
              </a:defRPr>
            </a:lvl1pPr>
          </a:lstStyle>
          <a:p>
            <a:endParaRPr/>
          </a:p>
        </p:txBody>
      </p:sp>
      <p:sp>
        <p:nvSpPr>
          <p:cNvPr id="58" name="Google Shape;5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1"/>
                </a:solidFill>
                <a:latin typeface="Inter"/>
                <a:ea typeface="Inter"/>
                <a:cs typeface="Inter"/>
                <a:sym typeface="Inter"/>
              </a:defRPr>
            </a:lvl1pPr>
            <a:lvl2pPr lvl="1">
              <a:buNone/>
              <a:defRPr>
                <a:solidFill>
                  <a:schemeClr val="accent1"/>
                </a:solidFill>
                <a:latin typeface="Inter"/>
                <a:ea typeface="Inter"/>
                <a:cs typeface="Inter"/>
                <a:sym typeface="Inter"/>
              </a:defRPr>
            </a:lvl2pPr>
            <a:lvl3pPr lvl="2">
              <a:buNone/>
              <a:defRPr>
                <a:solidFill>
                  <a:schemeClr val="accent1"/>
                </a:solidFill>
                <a:latin typeface="Inter"/>
                <a:ea typeface="Inter"/>
                <a:cs typeface="Inter"/>
                <a:sym typeface="Inter"/>
              </a:defRPr>
            </a:lvl3pPr>
            <a:lvl4pPr lvl="3">
              <a:buNone/>
              <a:defRPr>
                <a:solidFill>
                  <a:schemeClr val="accent1"/>
                </a:solidFill>
                <a:latin typeface="Inter"/>
                <a:ea typeface="Inter"/>
                <a:cs typeface="Inter"/>
                <a:sym typeface="Inter"/>
              </a:defRPr>
            </a:lvl4pPr>
            <a:lvl5pPr lvl="4">
              <a:buNone/>
              <a:defRPr>
                <a:solidFill>
                  <a:schemeClr val="accent1"/>
                </a:solidFill>
                <a:latin typeface="Inter"/>
                <a:ea typeface="Inter"/>
                <a:cs typeface="Inter"/>
                <a:sym typeface="Inter"/>
              </a:defRPr>
            </a:lvl5pPr>
            <a:lvl6pPr lvl="5">
              <a:buNone/>
              <a:defRPr>
                <a:solidFill>
                  <a:schemeClr val="accent1"/>
                </a:solidFill>
                <a:latin typeface="Inter"/>
                <a:ea typeface="Inter"/>
                <a:cs typeface="Inter"/>
                <a:sym typeface="Inter"/>
              </a:defRPr>
            </a:lvl6pPr>
            <a:lvl7pPr lvl="6">
              <a:buNone/>
              <a:defRPr>
                <a:solidFill>
                  <a:schemeClr val="accent1"/>
                </a:solidFill>
                <a:latin typeface="Inter"/>
                <a:ea typeface="Inter"/>
                <a:cs typeface="Inter"/>
                <a:sym typeface="Inter"/>
              </a:defRPr>
            </a:lvl7pPr>
            <a:lvl8pPr lvl="7">
              <a:buNone/>
              <a:defRPr>
                <a:solidFill>
                  <a:schemeClr val="accent1"/>
                </a:solidFill>
                <a:latin typeface="Inter"/>
                <a:ea typeface="Inter"/>
                <a:cs typeface="Inter"/>
                <a:sym typeface="Inter"/>
              </a:defRPr>
            </a:lvl8pPr>
            <a:lvl9pPr lvl="8">
              <a:buNone/>
              <a:defRPr>
                <a:solidFill>
                  <a:schemeClr val="accen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74.jpg"/><Relationship Id="rId4" Type="http://schemas.openxmlformats.org/officeDocument/2006/relationships/image" Target="../media/image73.jp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atasetsearch.research.google.com/search?query=new%20york%20hotels&amp;docid=L2cvMTFqOWMwOHkzNQ%3D%3D"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hyperlink" Target="https://data.cityofnewyork.us/Health/restaurant-data-set-2/f6tk-2b7a" TargetMode="External"/><Relationship Id="rId5" Type="http://schemas.openxmlformats.org/officeDocument/2006/relationships/hyperlink" Target="http://insideairbnb.com/get-the-data.html" TargetMode="External"/><Relationship Id="rId4" Type="http://schemas.openxmlformats.org/officeDocument/2006/relationships/hyperlink" Target="https://data.cityofnewyork.us/City-Government/Hotels-Properties-Citywide/tjus-cn27"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atasetsearch.research.google.com/search?query=new%20york%20hotels&amp;docid=L2cvMTFqOWMwOHkzNQ%3D%3D"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hyperlink" Target="https://data.cityofnewyork.us/Health/restaurant-data-set-2/f6tk-2b7a" TargetMode="External"/><Relationship Id="rId5" Type="http://schemas.openxmlformats.org/officeDocument/2006/relationships/hyperlink" Target="http://insideairbnb.com/get-the-data.html" TargetMode="External"/><Relationship Id="rId4" Type="http://schemas.openxmlformats.org/officeDocument/2006/relationships/hyperlink" Target="https://data.cityofnewyork.us/City-Government/Hotels-Properties-Citywide/tjus-cn2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7.xml"/><Relationship Id="rId16"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sp>
        <p:nvSpPr>
          <p:cNvPr id="207" name="Google Shape;207;p28"/>
          <p:cNvSpPr txBox="1">
            <a:spLocks noGrp="1"/>
          </p:cNvSpPr>
          <p:nvPr>
            <p:ph type="ctrTitle"/>
          </p:nvPr>
        </p:nvSpPr>
        <p:spPr>
          <a:xfrm>
            <a:off x="2180751" y="1497900"/>
            <a:ext cx="6233700" cy="187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600">
                <a:solidFill>
                  <a:schemeClr val="accent1"/>
                </a:solidFill>
              </a:rPr>
              <a:t>New York State Hotel &amp; Airbnb Analysis</a:t>
            </a:r>
            <a:endParaRPr sz="4600">
              <a:solidFill>
                <a:srgbClr val="4A8CFF"/>
              </a:solidFill>
            </a:endParaRPr>
          </a:p>
        </p:txBody>
      </p:sp>
      <p:sp>
        <p:nvSpPr>
          <p:cNvPr id="208" name="Google Shape;208;p28"/>
          <p:cNvSpPr txBox="1">
            <a:spLocks noGrp="1"/>
          </p:cNvSpPr>
          <p:nvPr>
            <p:ph type="subTitle" idx="1"/>
          </p:nvPr>
        </p:nvSpPr>
        <p:spPr>
          <a:xfrm>
            <a:off x="1643852" y="3566575"/>
            <a:ext cx="6770700" cy="557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Naibo Hu(Ray), Fan Fei(Fiona), Zihao Liu, Pengfei Gu(David)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body" idx="1"/>
          </p:nvPr>
        </p:nvSpPr>
        <p:spPr>
          <a:xfrm>
            <a:off x="257975" y="1304875"/>
            <a:ext cx="2929200" cy="911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b="1">
                <a:solidFill>
                  <a:schemeClr val="dk1"/>
                </a:solidFill>
              </a:rPr>
              <a:t>Dimensional Model</a:t>
            </a:r>
            <a:r>
              <a:rPr lang="en">
                <a:solidFill>
                  <a:schemeClr val="dk1"/>
                </a:solidFill>
              </a:rPr>
              <a:t> is developed based on the EER model that we constructed. </a:t>
            </a:r>
            <a:endParaRPr>
              <a:solidFill>
                <a:schemeClr val="dk1"/>
              </a:solidFill>
            </a:endParaRPr>
          </a:p>
        </p:txBody>
      </p:sp>
      <p:sp>
        <p:nvSpPr>
          <p:cNvPr id="385" name="Google Shape;385;p37"/>
          <p:cNvSpPr txBox="1">
            <a:spLocks noGrp="1"/>
          </p:cNvSpPr>
          <p:nvPr>
            <p:ph type="title"/>
          </p:nvPr>
        </p:nvSpPr>
        <p:spPr>
          <a:xfrm>
            <a:off x="355625" y="3141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 Dimensional Model </a:t>
            </a:r>
            <a:endParaRPr/>
          </a:p>
        </p:txBody>
      </p:sp>
      <p:sp>
        <p:nvSpPr>
          <p:cNvPr id="386" name="Google Shape;38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87" name="Google Shape;387;p37"/>
          <p:cNvPicPr preferRelativeResize="0"/>
          <p:nvPr/>
        </p:nvPicPr>
        <p:blipFill>
          <a:blip r:embed="rId3">
            <a:alphaModFix/>
          </a:blip>
          <a:stretch>
            <a:fillRect/>
          </a:stretch>
        </p:blipFill>
        <p:spPr>
          <a:xfrm>
            <a:off x="3187200" y="956750"/>
            <a:ext cx="5539175" cy="4090000"/>
          </a:xfrm>
          <a:prstGeom prst="rect">
            <a:avLst/>
          </a:prstGeom>
          <a:noFill/>
          <a:ln>
            <a:noFill/>
          </a:ln>
        </p:spPr>
      </p:pic>
      <p:sp>
        <p:nvSpPr>
          <p:cNvPr id="388" name="Google Shape;388;p37"/>
          <p:cNvSpPr txBox="1"/>
          <p:nvPr/>
        </p:nvSpPr>
        <p:spPr>
          <a:xfrm>
            <a:off x="274100" y="2085950"/>
            <a:ext cx="2726400" cy="954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Barlow"/>
              <a:buChar char="●"/>
            </a:pPr>
            <a:r>
              <a:rPr lang="en" sz="1200">
                <a:solidFill>
                  <a:schemeClr val="dk1"/>
                </a:solidFill>
                <a:latin typeface="Montserrat"/>
                <a:ea typeface="Montserrat"/>
                <a:cs typeface="Montserrat"/>
                <a:sym typeface="Montserrat"/>
              </a:rPr>
              <a:t>Dimension </a:t>
            </a:r>
            <a:r>
              <a:rPr lang="en" sz="1200" b="1">
                <a:solidFill>
                  <a:schemeClr val="dk1"/>
                </a:solidFill>
                <a:latin typeface="Montserrat"/>
                <a:ea typeface="Montserrat"/>
                <a:cs typeface="Montserrat"/>
                <a:sym typeface="Montserrat"/>
              </a:rPr>
              <a:t>tables</a:t>
            </a:r>
            <a:r>
              <a:rPr lang="en" sz="1200">
                <a:solidFill>
                  <a:schemeClr val="dk1"/>
                </a:solidFill>
                <a:latin typeface="Montserrat"/>
                <a:ea typeface="Montserrat"/>
                <a:cs typeface="Montserrat"/>
                <a:sym typeface="Montserrat"/>
              </a:rPr>
              <a:t> include dim_hotel, dim_properties, dim_airbnb, and dim_restaurant. </a:t>
            </a:r>
            <a:endParaRPr>
              <a:latin typeface="Montserrat"/>
              <a:ea typeface="Montserrat"/>
              <a:cs typeface="Montserrat"/>
              <a:sym typeface="Montserrat"/>
            </a:endParaRPr>
          </a:p>
        </p:txBody>
      </p:sp>
      <p:sp>
        <p:nvSpPr>
          <p:cNvPr id="389" name="Google Shape;389;p37"/>
          <p:cNvSpPr txBox="1"/>
          <p:nvPr/>
        </p:nvSpPr>
        <p:spPr>
          <a:xfrm>
            <a:off x="250700" y="3073925"/>
            <a:ext cx="2784000" cy="1344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Barlow"/>
              <a:buChar char="●"/>
            </a:pPr>
            <a:r>
              <a:rPr lang="en" sz="1200">
                <a:solidFill>
                  <a:schemeClr val="dk1"/>
                </a:solidFill>
                <a:latin typeface="Montserrat"/>
                <a:ea typeface="Montserrat"/>
                <a:cs typeface="Montserrat"/>
                <a:sym typeface="Montserrat"/>
              </a:rPr>
              <a:t>NY_fact table contains all the </a:t>
            </a:r>
            <a:r>
              <a:rPr lang="en" sz="1200" b="1">
                <a:solidFill>
                  <a:schemeClr val="dk1"/>
                </a:solidFill>
                <a:latin typeface="Montserrat"/>
                <a:ea typeface="Montserrat"/>
                <a:cs typeface="Montserrat"/>
                <a:sym typeface="Montserrat"/>
              </a:rPr>
              <a:t>table keys</a:t>
            </a:r>
            <a:r>
              <a:rPr lang="en" sz="1200">
                <a:solidFill>
                  <a:schemeClr val="dk1"/>
                </a:solidFill>
                <a:latin typeface="Montserrat"/>
                <a:ea typeface="Montserrat"/>
                <a:cs typeface="Montserrat"/>
                <a:sym typeface="Montserrat"/>
              </a:rPr>
              <a:t> from the dimension tables listed above. </a:t>
            </a:r>
            <a:endParaRPr sz="1200">
              <a:solidFill>
                <a:schemeClr val="dk1"/>
              </a:solidFill>
              <a:highlight>
                <a:srgbClr val="FFFFFF"/>
              </a:highlight>
              <a:latin typeface="Montserrat"/>
              <a:ea typeface="Montserrat"/>
              <a:cs typeface="Montserrat"/>
              <a:sym typeface="Montserrat"/>
            </a:endParaRPr>
          </a:p>
          <a:p>
            <a:pPr marL="457200" lvl="0" indent="0" algn="l" rtl="0">
              <a:spcBef>
                <a:spcPts val="1600"/>
              </a:spcBef>
              <a:spcAft>
                <a:spcPts val="1600"/>
              </a:spcAft>
              <a:buNone/>
            </a:pPr>
            <a:endParaRPr sz="1200">
              <a:solidFill>
                <a:schemeClr val="dk1"/>
              </a:solidFill>
              <a:latin typeface="Montserrat"/>
              <a:ea typeface="Montserrat"/>
              <a:cs typeface="Montserrat"/>
              <a:sym typeface="Montserrat"/>
            </a:endParaRPr>
          </a:p>
        </p:txBody>
      </p:sp>
      <p:sp>
        <p:nvSpPr>
          <p:cNvPr id="390" name="Google Shape;390;p37"/>
          <p:cNvSpPr txBox="1"/>
          <p:nvPr/>
        </p:nvSpPr>
        <p:spPr>
          <a:xfrm>
            <a:off x="243250" y="4086950"/>
            <a:ext cx="2784000" cy="10065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Montserrat"/>
              <a:buChar char="●"/>
            </a:pPr>
            <a:r>
              <a:rPr lang="en" sz="1200" b="1">
                <a:solidFill>
                  <a:schemeClr val="dk1"/>
                </a:solidFill>
                <a:highlight>
                  <a:srgbClr val="FFFFFF"/>
                </a:highlight>
                <a:latin typeface="Montserrat"/>
                <a:ea typeface="Montserrat"/>
                <a:cs typeface="Montserrat"/>
                <a:sym typeface="Montserrat"/>
              </a:rPr>
              <a:t>Multi-dimensional views</a:t>
            </a:r>
            <a:r>
              <a:rPr lang="en" sz="1200">
                <a:solidFill>
                  <a:schemeClr val="dk1"/>
                </a:solidFill>
                <a:highlight>
                  <a:srgbClr val="FFFFFF"/>
                </a:highlight>
                <a:latin typeface="Montserrat"/>
                <a:ea typeface="Montserrat"/>
                <a:cs typeface="Montserrat"/>
                <a:sym typeface="Montserrat"/>
              </a:rPr>
              <a:t> help users with problem-solving, planning, and decision support</a:t>
            </a:r>
            <a:endParaRPr/>
          </a:p>
        </p:txBody>
      </p:sp>
      <p:sp>
        <p:nvSpPr>
          <p:cNvPr id="391" name="Google Shape;391;p37"/>
          <p:cNvSpPr txBox="1"/>
          <p:nvPr/>
        </p:nvSpPr>
        <p:spPr>
          <a:xfrm>
            <a:off x="271250" y="854575"/>
            <a:ext cx="29292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500" b="1">
                <a:solidFill>
                  <a:schemeClr val="accent1"/>
                </a:solidFill>
                <a:latin typeface="Montserrat"/>
                <a:ea typeface="Montserrat"/>
                <a:cs typeface="Montserrat"/>
                <a:sym typeface="Montserrat"/>
              </a:rPr>
              <a:t>DESIGN CONSIDERATIONS</a:t>
            </a:r>
            <a:endParaRPr>
              <a:latin typeface="Montserrat"/>
              <a:ea typeface="Montserrat"/>
              <a:cs typeface="Montserrat"/>
              <a:sym typeface="Montserrat"/>
            </a:endParaRPr>
          </a:p>
        </p:txBody>
      </p:sp>
      <p:sp>
        <p:nvSpPr>
          <p:cNvPr id="392" name="Google Shape;392;p37"/>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Tools &amp; Methodology</a:t>
            </a:r>
            <a:r>
              <a:rPr lang="en" sz="800" b="1">
                <a:latin typeface="Open Sans"/>
                <a:ea typeface="Open Sans"/>
                <a:cs typeface="Open Sans"/>
                <a:sym typeface="Open Sans"/>
              </a:rPr>
              <a:t>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8"/>
          <p:cNvSpPr txBox="1">
            <a:spLocks noGrp="1"/>
          </p:cNvSpPr>
          <p:nvPr>
            <p:ph type="title"/>
          </p:nvPr>
        </p:nvSpPr>
        <p:spPr>
          <a:xfrm>
            <a:off x="565400" y="3069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 Database Design Considerations</a:t>
            </a:r>
            <a:endParaRPr/>
          </a:p>
        </p:txBody>
      </p:sp>
      <p:sp>
        <p:nvSpPr>
          <p:cNvPr id="398" name="Google Shape;398;p38"/>
          <p:cNvSpPr txBox="1">
            <a:spLocks noGrp="1"/>
          </p:cNvSpPr>
          <p:nvPr>
            <p:ph type="subTitle" idx="1"/>
          </p:nvPr>
        </p:nvSpPr>
        <p:spPr>
          <a:xfrm>
            <a:off x="665825" y="203955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Subject-Oriented</a:t>
            </a:r>
            <a:endParaRPr/>
          </a:p>
        </p:txBody>
      </p:sp>
      <p:sp>
        <p:nvSpPr>
          <p:cNvPr id="399" name="Google Shape;399;p38"/>
          <p:cNvSpPr txBox="1">
            <a:spLocks noGrp="1"/>
          </p:cNvSpPr>
          <p:nvPr>
            <p:ph type="subTitle" idx="2"/>
          </p:nvPr>
        </p:nvSpPr>
        <p:spPr>
          <a:xfrm>
            <a:off x="665825" y="2567400"/>
            <a:ext cx="2337900" cy="193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200"/>
              <a:t>This OLTP database will be used for the purpose of </a:t>
            </a:r>
            <a:r>
              <a:rPr lang="en" sz="1200">
                <a:highlight>
                  <a:srgbClr val="FFFFFF"/>
                </a:highlight>
              </a:rPr>
              <a:t> </a:t>
            </a:r>
            <a:r>
              <a:rPr lang="en" sz="1200" b="1">
                <a:highlight>
                  <a:srgbClr val="FFFFFF"/>
                </a:highlight>
              </a:rPr>
              <a:t>responding immediately to the user requests</a:t>
            </a:r>
            <a:r>
              <a:rPr lang="en" sz="1200">
                <a:highlight>
                  <a:srgbClr val="FFFFFF"/>
                </a:highlight>
              </a:rPr>
              <a:t> such as </a:t>
            </a:r>
            <a:r>
              <a:rPr lang="en" sz="1200"/>
              <a:t>helping hotel &amp; airbnb owners make sound decisions in terms of locating the premises to open their business</a:t>
            </a:r>
            <a:endParaRPr sz="1200"/>
          </a:p>
        </p:txBody>
      </p:sp>
      <p:sp>
        <p:nvSpPr>
          <p:cNvPr id="400" name="Google Shape;400;p38"/>
          <p:cNvSpPr txBox="1">
            <a:spLocks noGrp="1"/>
          </p:cNvSpPr>
          <p:nvPr>
            <p:ph type="subTitle" idx="3"/>
          </p:nvPr>
        </p:nvSpPr>
        <p:spPr>
          <a:xfrm>
            <a:off x="3213250" y="2039550"/>
            <a:ext cx="250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Quick Performance</a:t>
            </a:r>
            <a:endParaRPr sz="1600"/>
          </a:p>
        </p:txBody>
      </p:sp>
      <p:sp>
        <p:nvSpPr>
          <p:cNvPr id="401" name="Google Shape;401;p38"/>
          <p:cNvSpPr txBox="1">
            <a:spLocks noGrp="1"/>
          </p:cNvSpPr>
          <p:nvPr>
            <p:ph type="subTitle" idx="4"/>
          </p:nvPr>
        </p:nvSpPr>
        <p:spPr>
          <a:xfrm>
            <a:off x="3289450" y="2491200"/>
            <a:ext cx="2565600" cy="23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t>Highly </a:t>
            </a:r>
            <a:r>
              <a:rPr lang="en" sz="1200" b="1"/>
              <a:t>effective in resolving insertion, updating and deletion </a:t>
            </a:r>
            <a:r>
              <a:rPr lang="en" sz="1200"/>
              <a:t>anomalies as well as support the application’s data integrity.</a:t>
            </a:r>
            <a:endParaRPr sz="1200"/>
          </a:p>
          <a:p>
            <a:pPr marL="0" lvl="0" indent="0" algn="l" rtl="0">
              <a:spcBef>
                <a:spcPts val="1600"/>
              </a:spcBef>
              <a:spcAft>
                <a:spcPts val="1600"/>
              </a:spcAft>
              <a:buClr>
                <a:schemeClr val="dk1"/>
              </a:buClr>
              <a:buSzPts val="1100"/>
              <a:buFont typeface="Arial"/>
              <a:buNone/>
            </a:pPr>
            <a:r>
              <a:rPr lang="en" sz="1200"/>
              <a:t>Since Airbnb, hotels, and restaurants information change frequently over time, the OLTP database enables large number of data modifications. </a:t>
            </a:r>
            <a:endParaRPr sz="1200"/>
          </a:p>
        </p:txBody>
      </p:sp>
      <p:sp>
        <p:nvSpPr>
          <p:cNvPr id="402" name="Google Shape;402;p38"/>
          <p:cNvSpPr txBox="1">
            <a:spLocks noGrp="1"/>
          </p:cNvSpPr>
          <p:nvPr>
            <p:ph type="subTitle" idx="5"/>
          </p:nvPr>
        </p:nvSpPr>
        <p:spPr>
          <a:xfrm>
            <a:off x="5667125" y="2039550"/>
            <a:ext cx="33810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Concurrency &amp; Atomicity </a:t>
            </a:r>
            <a:endParaRPr sz="1600"/>
          </a:p>
        </p:txBody>
      </p:sp>
      <p:sp>
        <p:nvSpPr>
          <p:cNvPr id="403" name="Google Shape;403;p38"/>
          <p:cNvSpPr txBox="1">
            <a:spLocks noGrp="1"/>
          </p:cNvSpPr>
          <p:nvPr>
            <p:ph type="subTitle" idx="6"/>
          </p:nvPr>
        </p:nvSpPr>
        <p:spPr>
          <a:xfrm>
            <a:off x="6014175" y="2532800"/>
            <a:ext cx="2724900" cy="21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t>Ability to</a:t>
            </a:r>
            <a:r>
              <a:rPr lang="en" sz="1200" b="1"/>
              <a:t> handle many transaction requests </a:t>
            </a:r>
            <a:r>
              <a:rPr lang="en" sz="1200"/>
              <a:t>simultaneously and the ability to </a:t>
            </a:r>
            <a:r>
              <a:rPr lang="en" sz="1200" b="1"/>
              <a:t>reliably backup </a:t>
            </a:r>
            <a:r>
              <a:rPr lang="en" sz="1200"/>
              <a:t>and continue if part of the system fails.</a:t>
            </a:r>
            <a:endParaRPr sz="1200"/>
          </a:p>
          <a:p>
            <a:pPr marL="0" lvl="0" indent="0" algn="l" rtl="0">
              <a:spcBef>
                <a:spcPts val="1600"/>
              </a:spcBef>
              <a:spcAft>
                <a:spcPts val="1600"/>
              </a:spcAft>
              <a:buClr>
                <a:schemeClr val="dk1"/>
              </a:buClr>
              <a:buSzPts val="1100"/>
              <a:buFont typeface="Arial"/>
              <a:buNone/>
            </a:pPr>
            <a:r>
              <a:rPr lang="en" sz="1200"/>
              <a:t>Since we expect large number of users and data entries, OLTP database ensures stable system performance. </a:t>
            </a:r>
            <a:endParaRPr sz="1200"/>
          </a:p>
        </p:txBody>
      </p:sp>
      <p:sp>
        <p:nvSpPr>
          <p:cNvPr id="404" name="Google Shape;404;p38"/>
          <p:cNvSpPr txBox="1">
            <a:spLocks noGrp="1"/>
          </p:cNvSpPr>
          <p:nvPr>
            <p:ph type="sldNum" idx="12"/>
          </p:nvPr>
        </p:nvSpPr>
        <p:spPr>
          <a:xfrm>
            <a:off x="8509434" y="452130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405" name="Google Shape;405;p38"/>
          <p:cNvSpPr txBox="1"/>
          <p:nvPr/>
        </p:nvSpPr>
        <p:spPr>
          <a:xfrm>
            <a:off x="742025" y="1037050"/>
            <a:ext cx="78147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500">
                <a:solidFill>
                  <a:srgbClr val="040404"/>
                </a:solidFill>
                <a:latin typeface="Montserrat"/>
                <a:ea typeface="Montserrat"/>
                <a:cs typeface="Montserrat"/>
                <a:sym typeface="Montserrat"/>
              </a:rPr>
              <a:t>Our group designs both OLTP and OLAP</a:t>
            </a:r>
            <a:r>
              <a:rPr lang="en" sz="1500" b="1">
                <a:solidFill>
                  <a:srgbClr val="040404"/>
                </a:solidFill>
                <a:latin typeface="Montserrat"/>
                <a:ea typeface="Montserrat"/>
                <a:cs typeface="Montserrat"/>
                <a:sym typeface="Montserrat"/>
              </a:rPr>
              <a:t> </a:t>
            </a:r>
            <a:r>
              <a:rPr lang="en" sz="1500">
                <a:solidFill>
                  <a:srgbClr val="040404"/>
                </a:solidFill>
                <a:latin typeface="Montserrat"/>
                <a:ea typeface="Montserrat"/>
                <a:cs typeface="Montserrat"/>
                <a:sym typeface="Montserrat"/>
              </a:rPr>
              <a:t>databases. We will use </a:t>
            </a:r>
            <a:r>
              <a:rPr lang="en" sz="1500" b="1">
                <a:solidFill>
                  <a:schemeClr val="dk1"/>
                </a:solidFill>
                <a:latin typeface="Montserrat"/>
                <a:ea typeface="Montserrat"/>
                <a:cs typeface="Montserrat"/>
                <a:sym typeface="Montserrat"/>
              </a:rPr>
              <a:t>OLTP </a:t>
            </a:r>
            <a:r>
              <a:rPr lang="en" sz="1500">
                <a:solidFill>
                  <a:srgbClr val="040404"/>
                </a:solidFill>
                <a:latin typeface="Montserrat"/>
                <a:ea typeface="Montserrat"/>
                <a:cs typeface="Montserrat"/>
                <a:sym typeface="Montserrat"/>
              </a:rPr>
              <a:t>for database design as </a:t>
            </a:r>
            <a:r>
              <a:rPr lang="en" sz="1500">
                <a:solidFill>
                  <a:schemeClr val="dk1"/>
                </a:solidFill>
                <a:highlight>
                  <a:srgbClr val="FFFFFF"/>
                </a:highlight>
                <a:latin typeface="Montserrat"/>
                <a:ea typeface="Montserrat"/>
                <a:cs typeface="Montserrat"/>
                <a:sym typeface="Montserrat"/>
              </a:rPr>
              <a:t>we expect a large number of data entries and modifications.</a:t>
            </a:r>
            <a:endParaRPr sz="1500">
              <a:latin typeface="Montserrat"/>
              <a:ea typeface="Montserrat"/>
              <a:cs typeface="Montserrat"/>
              <a:sym typeface="Montserrat"/>
            </a:endParaRPr>
          </a:p>
        </p:txBody>
      </p:sp>
      <p:sp>
        <p:nvSpPr>
          <p:cNvPr id="406" name="Google Shape;406;p38"/>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Tools &amp; Methodology</a:t>
            </a:r>
            <a:r>
              <a:rPr lang="en" sz="800" b="1">
                <a:latin typeface="Open Sans"/>
                <a:ea typeface="Open Sans"/>
                <a:cs typeface="Open Sans"/>
                <a:sym typeface="Open Sans"/>
              </a:rPr>
              <a:t>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9"/>
          <p:cNvSpPr txBox="1">
            <a:spLocks noGrp="1"/>
          </p:cNvSpPr>
          <p:nvPr>
            <p:ph type="body" idx="1"/>
          </p:nvPr>
        </p:nvSpPr>
        <p:spPr>
          <a:xfrm>
            <a:off x="236875" y="1261163"/>
            <a:ext cx="2938800" cy="15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rPr>
              <a:t>We uploaded </a:t>
            </a:r>
            <a:r>
              <a:rPr lang="en" sz="1300" b="1">
                <a:solidFill>
                  <a:schemeClr val="dk1"/>
                </a:solidFill>
              </a:rPr>
              <a:t>normalized datasets and coding scripts </a:t>
            </a:r>
            <a:r>
              <a:rPr lang="en" sz="1300">
                <a:solidFill>
                  <a:schemeClr val="dk1"/>
                </a:solidFill>
              </a:rPr>
              <a:t>to GCP to ensure that our works were saved properly. In addition, these data could be used for future collaborations. </a:t>
            </a:r>
            <a:endParaRPr sz="1300">
              <a:solidFill>
                <a:schemeClr val="dk1"/>
              </a:solidFill>
            </a:endParaRPr>
          </a:p>
          <a:p>
            <a:pPr marL="0" lvl="0" indent="0" algn="l" rtl="0">
              <a:spcBef>
                <a:spcPts val="1600"/>
              </a:spcBef>
              <a:spcAft>
                <a:spcPts val="1600"/>
              </a:spcAft>
              <a:buNone/>
            </a:pPr>
            <a:endParaRPr sz="1300">
              <a:solidFill>
                <a:schemeClr val="dk1"/>
              </a:solidFill>
            </a:endParaRPr>
          </a:p>
        </p:txBody>
      </p:sp>
      <p:sp>
        <p:nvSpPr>
          <p:cNvPr id="412" name="Google Shape;412;p39"/>
          <p:cNvSpPr txBox="1">
            <a:spLocks noGrp="1"/>
          </p:cNvSpPr>
          <p:nvPr>
            <p:ph type="title"/>
          </p:nvPr>
        </p:nvSpPr>
        <p:spPr>
          <a:xfrm>
            <a:off x="380775" y="35972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 Google Cloud Platform (GCP) </a:t>
            </a:r>
            <a:endParaRPr/>
          </a:p>
        </p:txBody>
      </p:sp>
      <p:sp>
        <p:nvSpPr>
          <p:cNvPr id="413" name="Google Shape;413;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414" name="Google Shape;414;p39"/>
          <p:cNvPicPr preferRelativeResize="0"/>
          <p:nvPr/>
        </p:nvPicPr>
        <p:blipFill rotWithShape="1">
          <a:blip r:embed="rId3">
            <a:alphaModFix/>
          </a:blip>
          <a:srcRect l="2846" t="14383"/>
          <a:stretch/>
        </p:blipFill>
        <p:spPr>
          <a:xfrm>
            <a:off x="4924192" y="3136175"/>
            <a:ext cx="3925960" cy="1870999"/>
          </a:xfrm>
          <a:prstGeom prst="rect">
            <a:avLst/>
          </a:prstGeom>
          <a:noFill/>
          <a:ln>
            <a:noFill/>
          </a:ln>
        </p:spPr>
      </p:pic>
      <p:pic>
        <p:nvPicPr>
          <p:cNvPr id="415" name="Google Shape;415;p39"/>
          <p:cNvPicPr preferRelativeResize="0"/>
          <p:nvPr/>
        </p:nvPicPr>
        <p:blipFill rotWithShape="1">
          <a:blip r:embed="rId4">
            <a:alphaModFix/>
          </a:blip>
          <a:srcRect l="1775" t="9617" r="1222" b="4131"/>
          <a:stretch/>
        </p:blipFill>
        <p:spPr>
          <a:xfrm>
            <a:off x="236875" y="3136175"/>
            <a:ext cx="4538737" cy="1725774"/>
          </a:xfrm>
          <a:prstGeom prst="rect">
            <a:avLst/>
          </a:prstGeom>
          <a:noFill/>
          <a:ln>
            <a:noFill/>
          </a:ln>
        </p:spPr>
      </p:pic>
      <p:pic>
        <p:nvPicPr>
          <p:cNvPr id="416" name="Google Shape;416;p39"/>
          <p:cNvPicPr preferRelativeResize="0"/>
          <p:nvPr/>
        </p:nvPicPr>
        <p:blipFill rotWithShape="1">
          <a:blip r:embed="rId5">
            <a:alphaModFix/>
          </a:blip>
          <a:srcRect l="15462" t="43964" b="2622"/>
          <a:stretch/>
        </p:blipFill>
        <p:spPr>
          <a:xfrm>
            <a:off x="3134000" y="1155725"/>
            <a:ext cx="5716152" cy="1798800"/>
          </a:xfrm>
          <a:prstGeom prst="rect">
            <a:avLst/>
          </a:prstGeom>
          <a:noFill/>
          <a:ln>
            <a:noFill/>
          </a:ln>
        </p:spPr>
      </p:pic>
      <p:sp>
        <p:nvSpPr>
          <p:cNvPr id="417" name="Google Shape;417;p39"/>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Tools &amp; Methodology</a:t>
            </a:r>
            <a:r>
              <a:rPr lang="en" sz="800" b="1">
                <a:latin typeface="Open Sans"/>
                <a:ea typeface="Open Sans"/>
                <a:cs typeface="Open Sans"/>
                <a:sym typeface="Open Sans"/>
              </a:rPr>
              <a:t>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0"/>
          <p:cNvSpPr txBox="1">
            <a:spLocks noGrp="1"/>
          </p:cNvSpPr>
          <p:nvPr>
            <p:ph type="title"/>
          </p:nvPr>
        </p:nvSpPr>
        <p:spPr>
          <a:xfrm>
            <a:off x="519975" y="296650"/>
            <a:ext cx="84639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 MongoDB: </a:t>
            </a:r>
            <a:r>
              <a:rPr lang="en" sz="2600">
                <a:latin typeface="Inter"/>
                <a:ea typeface="Inter"/>
                <a:cs typeface="Inter"/>
                <a:sym typeface="Inter"/>
              </a:rPr>
              <a:t>Comparison of NY Hotel &amp; Airbnb</a:t>
            </a:r>
            <a:endParaRPr sz="2600">
              <a:latin typeface="Inter"/>
              <a:ea typeface="Inter"/>
              <a:cs typeface="Inter"/>
              <a:sym typeface="Inter"/>
            </a:endParaRPr>
          </a:p>
          <a:p>
            <a:pPr marL="0" lvl="0" indent="0" algn="l" rtl="0">
              <a:spcBef>
                <a:spcPts val="0"/>
              </a:spcBef>
              <a:spcAft>
                <a:spcPts val="0"/>
              </a:spcAft>
              <a:buNone/>
            </a:pPr>
            <a:endParaRPr/>
          </a:p>
        </p:txBody>
      </p:sp>
      <p:sp>
        <p:nvSpPr>
          <p:cNvPr id="423" name="Google Shape;423;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424" name="Google Shape;424;p40"/>
          <p:cNvSpPr txBox="1"/>
          <p:nvPr/>
        </p:nvSpPr>
        <p:spPr>
          <a:xfrm>
            <a:off x="668575" y="871750"/>
            <a:ext cx="295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Load data to MongoDB</a:t>
            </a:r>
            <a:endParaRPr sz="1200">
              <a:latin typeface="Montserrat"/>
              <a:ea typeface="Montserrat"/>
              <a:cs typeface="Montserrat"/>
              <a:sym typeface="Montserrat"/>
            </a:endParaRPr>
          </a:p>
        </p:txBody>
      </p:sp>
      <p:sp>
        <p:nvSpPr>
          <p:cNvPr id="425" name="Google Shape;425;p40"/>
          <p:cNvSpPr txBox="1"/>
          <p:nvPr/>
        </p:nvSpPr>
        <p:spPr>
          <a:xfrm>
            <a:off x="5223525" y="2870800"/>
            <a:ext cx="2634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Output: </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 b="1">
                <a:latin typeface="Montserrat"/>
                <a:ea typeface="Montserrat"/>
                <a:cs typeface="Montserrat"/>
                <a:sym typeface="Montserrat"/>
              </a:rPr>
              <a:t>36,882 </a:t>
            </a:r>
            <a:r>
              <a:rPr lang="en">
                <a:latin typeface="Montserrat"/>
                <a:ea typeface="Montserrat"/>
                <a:cs typeface="Montserrat"/>
                <a:sym typeface="Montserrat"/>
              </a:rPr>
              <a:t>Airbnbs in NY</a:t>
            </a:r>
            <a:endParaRPr>
              <a:latin typeface="Montserrat"/>
              <a:ea typeface="Montserrat"/>
              <a:cs typeface="Montserrat"/>
              <a:sym typeface="Montserrat"/>
            </a:endParaRPr>
          </a:p>
          <a:p>
            <a:pPr marL="0" lvl="0" indent="0" algn="l" rtl="0">
              <a:spcBef>
                <a:spcPts val="0"/>
              </a:spcBef>
              <a:spcAft>
                <a:spcPts val="0"/>
              </a:spcAft>
              <a:buNone/>
            </a:pPr>
            <a:r>
              <a:rPr lang="en" b="1">
                <a:latin typeface="Montserrat"/>
                <a:ea typeface="Montserrat"/>
                <a:cs typeface="Montserrat"/>
                <a:sym typeface="Montserrat"/>
              </a:rPr>
              <a:t>1,602 </a:t>
            </a:r>
            <a:r>
              <a:rPr lang="en">
                <a:latin typeface="Montserrat"/>
                <a:ea typeface="Montserrat"/>
                <a:cs typeface="Montserrat"/>
                <a:sym typeface="Montserrat"/>
              </a:rPr>
              <a:t>hotels in NY, </a:t>
            </a:r>
            <a:endParaRPr>
              <a:latin typeface="Montserrat"/>
              <a:ea typeface="Montserrat"/>
              <a:cs typeface="Montserrat"/>
              <a:sym typeface="Montserrat"/>
            </a:endParaRPr>
          </a:p>
          <a:p>
            <a:pPr marL="0" lvl="0" indent="0" algn="l" rtl="0">
              <a:spcBef>
                <a:spcPts val="0"/>
              </a:spcBef>
              <a:spcAft>
                <a:spcPts val="0"/>
              </a:spcAft>
              <a:buNone/>
            </a:pPr>
            <a:r>
              <a:rPr lang="en" b="1">
                <a:latin typeface="Montserrat"/>
                <a:ea typeface="Montserrat"/>
                <a:cs typeface="Montserrat"/>
                <a:sym typeface="Montserrat"/>
              </a:rPr>
              <a:t>401</a:t>
            </a:r>
            <a:r>
              <a:rPr lang="en">
                <a:latin typeface="Montserrat"/>
                <a:ea typeface="Montserrat"/>
                <a:cs typeface="Montserrat"/>
                <a:sym typeface="Montserrat"/>
              </a:rPr>
              <a:t> hotels in New York City</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 b="1">
                <a:latin typeface="Montserrat"/>
                <a:ea typeface="Montserrat"/>
                <a:cs typeface="Montserrat"/>
                <a:sym typeface="Montserrat"/>
              </a:rPr>
              <a:t>219 </a:t>
            </a:r>
            <a:r>
              <a:rPr lang="en">
                <a:latin typeface="Montserrat"/>
                <a:ea typeface="Montserrat"/>
                <a:cs typeface="Montserrat"/>
                <a:sym typeface="Montserrat"/>
              </a:rPr>
              <a:t>NY hotel owners </a:t>
            </a:r>
            <a:endParaRPr>
              <a:latin typeface="Montserrat"/>
              <a:ea typeface="Montserrat"/>
              <a:cs typeface="Montserrat"/>
              <a:sym typeface="Montserrat"/>
            </a:endParaRPr>
          </a:p>
          <a:p>
            <a:pPr marL="0" lvl="0" indent="0" algn="l" rtl="0">
              <a:spcBef>
                <a:spcPts val="0"/>
              </a:spcBef>
              <a:spcAft>
                <a:spcPts val="0"/>
              </a:spcAft>
              <a:buNone/>
            </a:pPr>
            <a:r>
              <a:rPr lang="en" b="1">
                <a:latin typeface="Montserrat"/>
                <a:ea typeface="Montserrat"/>
                <a:cs typeface="Montserrat"/>
                <a:sym typeface="Montserrat"/>
              </a:rPr>
              <a:t>25,650</a:t>
            </a:r>
            <a:r>
              <a:rPr lang="en">
                <a:latin typeface="Montserrat"/>
                <a:ea typeface="Montserrat"/>
                <a:cs typeface="Montserrat"/>
                <a:sym typeface="Montserrat"/>
              </a:rPr>
              <a:t> NY Airbnb hosts </a:t>
            </a:r>
            <a:endParaRPr>
              <a:latin typeface="Montserrat"/>
              <a:ea typeface="Montserrat"/>
              <a:cs typeface="Montserrat"/>
              <a:sym typeface="Montserrat"/>
            </a:endParaRPr>
          </a:p>
        </p:txBody>
      </p:sp>
      <p:sp>
        <p:nvSpPr>
          <p:cNvPr id="426" name="Google Shape;426;p40"/>
          <p:cNvSpPr txBox="1"/>
          <p:nvPr/>
        </p:nvSpPr>
        <p:spPr>
          <a:xfrm>
            <a:off x="2920775" y="944350"/>
            <a:ext cx="57546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We loaded datasets to MongoDB through command prompt, and we named the database</a:t>
            </a:r>
            <a:r>
              <a:rPr lang="en" sz="1200" b="1">
                <a:latin typeface="Montserrat"/>
                <a:ea typeface="Montserrat"/>
                <a:cs typeface="Montserrat"/>
                <a:sym typeface="Montserrat"/>
              </a:rPr>
              <a:t> “NYDB.”</a:t>
            </a:r>
            <a:r>
              <a:rPr lang="en" sz="1200">
                <a:latin typeface="Montserrat"/>
                <a:ea typeface="Montserrat"/>
                <a:cs typeface="Montserrat"/>
                <a:sym typeface="Montserrat"/>
              </a:rPr>
              <a:t>  We queried the total number of hotels and Airbnbs in NY state. We found counts of hotels in NYC. we also queried the number of hotel owners and Airbnb hosts in NY.  </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As a result, the numbers of NY Airbnb and hosts are much greater than NY hotels and hotel owners. Apparently, </a:t>
            </a:r>
            <a:r>
              <a:rPr lang="en" sz="1200" b="1">
                <a:latin typeface="Montserrat"/>
                <a:ea typeface="Montserrat"/>
                <a:cs typeface="Montserrat"/>
                <a:sym typeface="Montserrat"/>
              </a:rPr>
              <a:t>Airbnb offers more residential options for travellers and has a competitive advantage</a:t>
            </a:r>
            <a:r>
              <a:rPr lang="en" sz="1200">
                <a:latin typeface="Montserrat"/>
                <a:ea typeface="Montserrat"/>
                <a:cs typeface="Montserrat"/>
                <a:sym typeface="Montserrat"/>
              </a:rPr>
              <a:t>. </a:t>
            </a:r>
            <a:endParaRPr sz="1200">
              <a:latin typeface="Montserrat"/>
              <a:ea typeface="Montserrat"/>
              <a:cs typeface="Montserrat"/>
              <a:sym typeface="Montserrat"/>
            </a:endParaRPr>
          </a:p>
        </p:txBody>
      </p:sp>
      <p:pic>
        <p:nvPicPr>
          <p:cNvPr id="427" name="Google Shape;427;p40"/>
          <p:cNvPicPr preferRelativeResize="0"/>
          <p:nvPr/>
        </p:nvPicPr>
        <p:blipFill rotWithShape="1">
          <a:blip r:embed="rId3">
            <a:alphaModFix/>
          </a:blip>
          <a:srcRect l="1497"/>
          <a:stretch/>
        </p:blipFill>
        <p:spPr>
          <a:xfrm>
            <a:off x="596175" y="2794600"/>
            <a:ext cx="4386050" cy="2138175"/>
          </a:xfrm>
          <a:prstGeom prst="rect">
            <a:avLst/>
          </a:prstGeom>
          <a:noFill/>
          <a:ln>
            <a:noFill/>
          </a:ln>
        </p:spPr>
      </p:pic>
      <p:sp>
        <p:nvSpPr>
          <p:cNvPr id="428" name="Google Shape;428;p40"/>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pic>
        <p:nvPicPr>
          <p:cNvPr id="429" name="Google Shape;429;p40"/>
          <p:cNvPicPr preferRelativeResize="0"/>
          <p:nvPr/>
        </p:nvPicPr>
        <p:blipFill>
          <a:blip r:embed="rId4">
            <a:alphaModFix/>
          </a:blip>
          <a:stretch>
            <a:fillRect/>
          </a:stretch>
        </p:blipFill>
        <p:spPr>
          <a:xfrm>
            <a:off x="611724" y="1213450"/>
            <a:ext cx="2208892" cy="131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1"/>
          <p:cNvSpPr txBox="1">
            <a:spLocks noGrp="1"/>
          </p:cNvSpPr>
          <p:nvPr>
            <p:ph type="title" idx="4"/>
          </p:nvPr>
        </p:nvSpPr>
        <p:spPr>
          <a:xfrm>
            <a:off x="717900" y="294325"/>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 Tableau: Analysis of NY Hotels</a:t>
            </a:r>
            <a:endParaRPr/>
          </a:p>
        </p:txBody>
      </p:sp>
      <p:sp>
        <p:nvSpPr>
          <p:cNvPr id="435" name="Google Shape;435;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436" name="Google Shape;436;p41"/>
          <p:cNvPicPr preferRelativeResize="0"/>
          <p:nvPr/>
        </p:nvPicPr>
        <p:blipFill rotWithShape="1">
          <a:blip r:embed="rId3">
            <a:alphaModFix/>
          </a:blip>
          <a:srcRect l="86814"/>
          <a:stretch/>
        </p:blipFill>
        <p:spPr>
          <a:xfrm>
            <a:off x="5303476" y="1068388"/>
            <a:ext cx="903024" cy="3681474"/>
          </a:xfrm>
          <a:prstGeom prst="rect">
            <a:avLst/>
          </a:prstGeom>
          <a:noFill/>
          <a:ln>
            <a:noFill/>
          </a:ln>
        </p:spPr>
      </p:pic>
      <p:sp>
        <p:nvSpPr>
          <p:cNvPr id="437" name="Google Shape;437;p41"/>
          <p:cNvSpPr txBox="1"/>
          <p:nvPr/>
        </p:nvSpPr>
        <p:spPr>
          <a:xfrm>
            <a:off x="6424175" y="1431463"/>
            <a:ext cx="23532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This graph shows the </a:t>
            </a:r>
            <a:r>
              <a:rPr lang="en" sz="1200" b="1">
                <a:latin typeface="Montserrat"/>
                <a:ea typeface="Montserrat"/>
                <a:cs typeface="Montserrat"/>
                <a:sym typeface="Montserrat"/>
              </a:rPr>
              <a:t>distribution of hotels in NY state.</a:t>
            </a:r>
            <a:r>
              <a:rPr lang="en" sz="1200">
                <a:latin typeface="Montserrat"/>
                <a:ea typeface="Montserrat"/>
                <a:cs typeface="Montserrat"/>
                <a:sym typeface="Montserrat"/>
              </a:rPr>
              <a:t> The graph also displays hotel names,  rate, and star rating.</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Majority of hotels are in new york city, and </a:t>
            </a:r>
            <a:r>
              <a:rPr lang="en" sz="1200" b="1">
                <a:latin typeface="Montserrat"/>
                <a:ea typeface="Montserrat"/>
                <a:cs typeface="Montserrat"/>
                <a:sym typeface="Montserrat"/>
              </a:rPr>
              <a:t>hotel prices in NYC are higher</a:t>
            </a:r>
            <a:r>
              <a:rPr lang="en" sz="1200">
                <a:latin typeface="Montserrat"/>
                <a:ea typeface="Montserrat"/>
                <a:cs typeface="Montserrat"/>
                <a:sym typeface="Montserrat"/>
              </a:rPr>
              <a:t> than those in other regions. </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City was added as a filter, and travellers can use this filter to find desired hotels by region. </a:t>
            </a:r>
            <a:endParaRPr sz="1200">
              <a:latin typeface="Montserrat"/>
              <a:ea typeface="Montserrat"/>
              <a:cs typeface="Montserrat"/>
              <a:sym typeface="Montserrat"/>
            </a:endParaRPr>
          </a:p>
        </p:txBody>
      </p:sp>
      <p:pic>
        <p:nvPicPr>
          <p:cNvPr id="438" name="Google Shape;438;p41"/>
          <p:cNvPicPr preferRelativeResize="0"/>
          <p:nvPr/>
        </p:nvPicPr>
        <p:blipFill>
          <a:blip r:embed="rId4">
            <a:alphaModFix/>
          </a:blip>
          <a:stretch>
            <a:fillRect/>
          </a:stretch>
        </p:blipFill>
        <p:spPr>
          <a:xfrm>
            <a:off x="659275" y="910413"/>
            <a:ext cx="4644210" cy="3845026"/>
          </a:xfrm>
          <a:prstGeom prst="rect">
            <a:avLst/>
          </a:prstGeom>
          <a:noFill/>
          <a:ln>
            <a:noFill/>
          </a:ln>
        </p:spPr>
      </p:pic>
      <p:sp>
        <p:nvSpPr>
          <p:cNvPr id="439" name="Google Shape;439;p41"/>
          <p:cNvSpPr/>
          <p:nvPr/>
        </p:nvSpPr>
        <p:spPr>
          <a:xfrm>
            <a:off x="3599225" y="4206425"/>
            <a:ext cx="1676400" cy="543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2"/>
          <p:cNvSpPr txBox="1">
            <a:spLocks noGrp="1"/>
          </p:cNvSpPr>
          <p:nvPr>
            <p:ph type="body" idx="1"/>
          </p:nvPr>
        </p:nvSpPr>
        <p:spPr>
          <a:xfrm>
            <a:off x="332425" y="160575"/>
            <a:ext cx="7188600" cy="104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Montserrat"/>
                <a:ea typeface="Montserrat"/>
                <a:cs typeface="Montserrat"/>
                <a:sym typeface="Montserrat"/>
              </a:rPr>
              <a:t>05 Tableau - Analysis of NY Hotel</a:t>
            </a:r>
            <a:endParaRPr sz="2800">
              <a:latin typeface="Montserrat"/>
              <a:ea typeface="Montserrat"/>
              <a:cs typeface="Montserrat"/>
              <a:sym typeface="Montserrat"/>
            </a:endParaRPr>
          </a:p>
        </p:txBody>
      </p:sp>
      <p:sp>
        <p:nvSpPr>
          <p:cNvPr id="446" name="Google Shape;446;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447" name="Google Shape;447;p42"/>
          <p:cNvPicPr preferRelativeResize="0"/>
          <p:nvPr/>
        </p:nvPicPr>
        <p:blipFill rotWithShape="1">
          <a:blip r:embed="rId3">
            <a:alphaModFix/>
          </a:blip>
          <a:srcRect b="18975"/>
          <a:stretch/>
        </p:blipFill>
        <p:spPr>
          <a:xfrm>
            <a:off x="4145800" y="949025"/>
            <a:ext cx="1684400" cy="3920599"/>
          </a:xfrm>
          <a:prstGeom prst="rect">
            <a:avLst/>
          </a:prstGeom>
          <a:noFill/>
          <a:ln>
            <a:noFill/>
          </a:ln>
        </p:spPr>
      </p:pic>
      <p:pic>
        <p:nvPicPr>
          <p:cNvPr id="448" name="Google Shape;448;p42"/>
          <p:cNvPicPr preferRelativeResize="0"/>
          <p:nvPr/>
        </p:nvPicPr>
        <p:blipFill>
          <a:blip r:embed="rId4">
            <a:alphaModFix/>
          </a:blip>
          <a:stretch>
            <a:fillRect/>
          </a:stretch>
        </p:blipFill>
        <p:spPr>
          <a:xfrm>
            <a:off x="3002400" y="3272767"/>
            <a:ext cx="1189500" cy="1521583"/>
          </a:xfrm>
          <a:prstGeom prst="rect">
            <a:avLst/>
          </a:prstGeom>
          <a:noFill/>
          <a:ln>
            <a:noFill/>
          </a:ln>
        </p:spPr>
      </p:pic>
      <p:sp>
        <p:nvSpPr>
          <p:cNvPr id="449" name="Google Shape;449;p42"/>
          <p:cNvSpPr txBox="1"/>
          <p:nvPr/>
        </p:nvSpPr>
        <p:spPr>
          <a:xfrm>
            <a:off x="467600" y="949025"/>
            <a:ext cx="53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450" name="Google Shape;450;p42"/>
          <p:cNvSpPr txBox="1"/>
          <p:nvPr/>
        </p:nvSpPr>
        <p:spPr>
          <a:xfrm>
            <a:off x="332425" y="1153650"/>
            <a:ext cx="37596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Since hotel ratings are important factors impacting people’s decision for hotel selection, we </a:t>
            </a:r>
            <a:r>
              <a:rPr lang="en" b="1">
                <a:latin typeface="Montserrat"/>
                <a:ea typeface="Montserrat"/>
                <a:cs typeface="Montserrat"/>
                <a:sym typeface="Montserrat"/>
              </a:rPr>
              <a:t>divided rating into four categories</a:t>
            </a:r>
            <a:r>
              <a:rPr lang="en">
                <a:latin typeface="Montserrat"/>
                <a:ea typeface="Montserrat"/>
                <a:cs typeface="Montserrat"/>
                <a:sym typeface="Montserrat"/>
              </a:rPr>
              <a:t> and added it as a filter. People can view the list of hotels by rating. </a:t>
            </a:r>
            <a:r>
              <a:rPr lang="en">
                <a:solidFill>
                  <a:schemeClr val="dk1"/>
                </a:solidFill>
                <a:latin typeface="Montserrat"/>
                <a:ea typeface="Montserrat"/>
                <a:cs typeface="Montserrat"/>
                <a:sym typeface="Montserrat"/>
              </a:rPr>
              <a:t>In this case, we select NY hotels  with 4-5 rating.</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451" name="Google Shape;451;p42"/>
          <p:cNvSpPr txBox="1"/>
          <p:nvPr/>
        </p:nvSpPr>
        <p:spPr>
          <a:xfrm>
            <a:off x="251450" y="2874700"/>
            <a:ext cx="334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1"/>
                </a:solidFill>
                <a:latin typeface="Montserrat"/>
                <a:ea typeface="Montserrat"/>
                <a:cs typeface="Montserrat"/>
                <a:sym typeface="Montserrat"/>
              </a:rPr>
              <a:t>Hotel rating range calculated field </a:t>
            </a:r>
            <a:endParaRPr sz="1100" b="1">
              <a:solidFill>
                <a:schemeClr val="accent1"/>
              </a:solidFill>
              <a:latin typeface="Montserrat"/>
              <a:ea typeface="Montserrat"/>
              <a:cs typeface="Montserrat"/>
              <a:sym typeface="Montserrat"/>
            </a:endParaRPr>
          </a:p>
        </p:txBody>
      </p:sp>
      <p:pic>
        <p:nvPicPr>
          <p:cNvPr id="452" name="Google Shape;452;p42"/>
          <p:cNvPicPr preferRelativeResize="0"/>
          <p:nvPr/>
        </p:nvPicPr>
        <p:blipFill rotWithShape="1">
          <a:blip r:embed="rId5">
            <a:alphaModFix/>
          </a:blip>
          <a:srcRect r="12793"/>
          <a:stretch/>
        </p:blipFill>
        <p:spPr>
          <a:xfrm>
            <a:off x="5912725" y="1079788"/>
            <a:ext cx="3084474" cy="1919475"/>
          </a:xfrm>
          <a:prstGeom prst="rect">
            <a:avLst/>
          </a:prstGeom>
          <a:noFill/>
          <a:ln>
            <a:noFill/>
          </a:ln>
        </p:spPr>
      </p:pic>
      <p:sp>
        <p:nvSpPr>
          <p:cNvPr id="453" name="Google Shape;453;p42"/>
          <p:cNvSpPr txBox="1"/>
          <p:nvPr/>
        </p:nvSpPr>
        <p:spPr>
          <a:xfrm>
            <a:off x="205075" y="3657425"/>
            <a:ext cx="268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454" name="Google Shape;454;p42"/>
          <p:cNvSpPr txBox="1"/>
          <p:nvPr/>
        </p:nvSpPr>
        <p:spPr>
          <a:xfrm>
            <a:off x="6029824" y="3181025"/>
            <a:ext cx="2682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We also listed hotels in manhattan area and found that Trump Soho New York was owned by three companies, including </a:t>
            </a:r>
            <a:r>
              <a:rPr lang="en" sz="1200" b="1">
                <a:latin typeface="Montserrat"/>
                <a:ea typeface="Montserrat"/>
                <a:cs typeface="Montserrat"/>
                <a:sym typeface="Montserrat"/>
              </a:rPr>
              <a:t>“AXIT CAPITAL LLC,” “DUNDEE INVEST LLC,” and “SOHO 1111 LLC.”</a:t>
            </a:r>
            <a:endParaRPr sz="1200" b="1">
              <a:latin typeface="Montserrat"/>
              <a:ea typeface="Montserrat"/>
              <a:cs typeface="Montserrat"/>
              <a:sym typeface="Montserrat"/>
            </a:endParaRPr>
          </a:p>
        </p:txBody>
      </p:sp>
      <p:sp>
        <p:nvSpPr>
          <p:cNvPr id="455" name="Google Shape;455;p42"/>
          <p:cNvSpPr/>
          <p:nvPr/>
        </p:nvSpPr>
        <p:spPr>
          <a:xfrm>
            <a:off x="4191900" y="1693350"/>
            <a:ext cx="1484700" cy="114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7298600" y="2836000"/>
            <a:ext cx="1058400" cy="114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7298600" y="2269775"/>
            <a:ext cx="1058400" cy="114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7298600" y="1964975"/>
            <a:ext cx="1058400" cy="14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txBox="1"/>
          <p:nvPr/>
        </p:nvSpPr>
        <p:spPr>
          <a:xfrm>
            <a:off x="251450" y="3244025"/>
            <a:ext cx="26826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latin typeface="Montserrat"/>
                <a:ea typeface="Montserrat"/>
                <a:cs typeface="Montserrat"/>
                <a:sym typeface="Montserrat"/>
              </a:rPr>
              <a:t>IF [Star Rating] &lt;= 5 AND [Star Rating] &gt; 4 THEN '4-5'</a:t>
            </a:r>
            <a:endParaRPr sz="10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latin typeface="Montserrat"/>
                <a:ea typeface="Montserrat"/>
                <a:cs typeface="Montserrat"/>
                <a:sym typeface="Montserrat"/>
              </a:rPr>
              <a:t>ELSEIF [Star Rating]  &lt;=4  AND [Star Rating] &gt; 3 THEN '3-4'</a:t>
            </a:r>
            <a:endParaRPr sz="10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latin typeface="Montserrat"/>
                <a:ea typeface="Montserrat"/>
                <a:cs typeface="Montserrat"/>
                <a:sym typeface="Montserrat"/>
              </a:rPr>
              <a:t>ELSEIF [Star Rating]  &lt;=3  AND [Star Rating] &gt; 2 THEN '2-3'</a:t>
            </a:r>
            <a:endParaRPr sz="10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latin typeface="Montserrat"/>
                <a:ea typeface="Montserrat"/>
                <a:cs typeface="Montserrat"/>
                <a:sym typeface="Montserrat"/>
              </a:rPr>
              <a:t>ELSEIF [Star Rating]  &gt; 0 THEN 'Below 2'</a:t>
            </a:r>
            <a:endParaRPr sz="10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latin typeface="Montserrat"/>
                <a:ea typeface="Montserrat"/>
                <a:cs typeface="Montserrat"/>
                <a:sym typeface="Montserrat"/>
              </a:rPr>
              <a:t>END</a:t>
            </a:r>
            <a:endParaRPr sz="1000">
              <a:latin typeface="Montserrat"/>
              <a:ea typeface="Montserrat"/>
              <a:cs typeface="Montserrat"/>
              <a:sym typeface="Montserrat"/>
            </a:endParaRPr>
          </a:p>
          <a:p>
            <a:pPr marL="0" lvl="0" indent="0" algn="l" rtl="0">
              <a:spcBef>
                <a:spcPts val="0"/>
              </a:spcBef>
              <a:spcAft>
                <a:spcPts val="0"/>
              </a:spcAft>
              <a:buNone/>
            </a:pPr>
            <a:endParaRPr sz="1000">
              <a:latin typeface="Montserrat"/>
              <a:ea typeface="Montserrat"/>
              <a:cs typeface="Montserrat"/>
              <a:sym typeface="Montserrat"/>
            </a:endParaRPr>
          </a:p>
        </p:txBody>
      </p:sp>
      <p:sp>
        <p:nvSpPr>
          <p:cNvPr id="460" name="Google Shape;460;p42"/>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3"/>
          <p:cNvSpPr txBox="1">
            <a:spLocks noGrp="1"/>
          </p:cNvSpPr>
          <p:nvPr>
            <p:ph type="title"/>
          </p:nvPr>
        </p:nvSpPr>
        <p:spPr>
          <a:xfrm>
            <a:off x="422625" y="29292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 Tableau: Analysis of NY Airbnb</a:t>
            </a:r>
            <a:endParaRPr/>
          </a:p>
        </p:txBody>
      </p:sp>
      <p:sp>
        <p:nvSpPr>
          <p:cNvPr id="466" name="Google Shape;466;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467" name="Google Shape;467;p43"/>
          <p:cNvSpPr txBox="1"/>
          <p:nvPr/>
        </p:nvSpPr>
        <p:spPr>
          <a:xfrm>
            <a:off x="6075650" y="944800"/>
            <a:ext cx="264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pic>
        <p:nvPicPr>
          <p:cNvPr id="468" name="Google Shape;468;p43"/>
          <p:cNvPicPr preferRelativeResize="0"/>
          <p:nvPr/>
        </p:nvPicPr>
        <p:blipFill>
          <a:blip r:embed="rId3">
            <a:alphaModFix/>
          </a:blip>
          <a:stretch>
            <a:fillRect/>
          </a:stretch>
        </p:blipFill>
        <p:spPr>
          <a:xfrm>
            <a:off x="268925" y="1695000"/>
            <a:ext cx="6027224" cy="3355400"/>
          </a:xfrm>
          <a:prstGeom prst="rect">
            <a:avLst/>
          </a:prstGeom>
          <a:noFill/>
          <a:ln>
            <a:noFill/>
          </a:ln>
        </p:spPr>
      </p:pic>
      <p:sp>
        <p:nvSpPr>
          <p:cNvPr id="469" name="Google Shape;469;p43"/>
          <p:cNvSpPr txBox="1"/>
          <p:nvPr/>
        </p:nvSpPr>
        <p:spPr>
          <a:xfrm>
            <a:off x="362150" y="847475"/>
            <a:ext cx="8452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We divided Airbnb prices into nine ranges and added </a:t>
            </a:r>
            <a:r>
              <a:rPr lang="en" sz="1200" b="1">
                <a:latin typeface="Montserrat"/>
                <a:ea typeface="Montserrat"/>
                <a:cs typeface="Montserrat"/>
                <a:sym typeface="Montserrat"/>
              </a:rPr>
              <a:t>“borough” and “price range” as filters</a:t>
            </a:r>
            <a:r>
              <a:rPr lang="en" sz="1200">
                <a:latin typeface="Montserrat"/>
                <a:ea typeface="Montserrat"/>
                <a:cs typeface="Montserrat"/>
                <a:sym typeface="Montserrat"/>
              </a:rPr>
              <a:t>. In this case, we filtered Airbnbs in </a:t>
            </a:r>
            <a:r>
              <a:rPr lang="en" sz="1200" b="1">
                <a:latin typeface="Montserrat"/>
                <a:ea typeface="Montserrat"/>
                <a:cs typeface="Montserrat"/>
                <a:sym typeface="Montserrat"/>
              </a:rPr>
              <a:t>Bronx, Manhattan, and Queens</a:t>
            </a:r>
            <a:r>
              <a:rPr lang="en" sz="1200">
                <a:latin typeface="Montserrat"/>
                <a:ea typeface="Montserrat"/>
                <a:cs typeface="Montserrat"/>
                <a:sym typeface="Montserrat"/>
              </a:rPr>
              <a:t> with price </a:t>
            </a:r>
            <a:r>
              <a:rPr lang="en" sz="1200" b="1">
                <a:latin typeface="Montserrat"/>
                <a:ea typeface="Montserrat"/>
                <a:cs typeface="Montserrat"/>
                <a:sym typeface="Montserrat"/>
              </a:rPr>
              <a:t>below $50</a:t>
            </a:r>
            <a:r>
              <a:rPr lang="en" sz="1200">
                <a:latin typeface="Montserrat"/>
                <a:ea typeface="Montserrat"/>
                <a:cs typeface="Montserrat"/>
                <a:sym typeface="Montserrat"/>
              </a:rPr>
              <a:t> per night. Travellers can use these filters to search for desired Airbnbs based on price and location.</a:t>
            </a:r>
            <a:endParaRPr sz="1200">
              <a:latin typeface="Montserrat"/>
              <a:ea typeface="Montserrat"/>
              <a:cs typeface="Montserrat"/>
              <a:sym typeface="Montserrat"/>
            </a:endParaRPr>
          </a:p>
        </p:txBody>
      </p:sp>
      <p:sp>
        <p:nvSpPr>
          <p:cNvPr id="470" name="Google Shape;470;p43"/>
          <p:cNvSpPr txBox="1"/>
          <p:nvPr/>
        </p:nvSpPr>
        <p:spPr>
          <a:xfrm>
            <a:off x="6296150" y="2432300"/>
            <a:ext cx="2518800" cy="252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IF [Price] &lt;= 50 AND [Price] &gt;= 0 THEN '0-50'</a:t>
            </a: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ELSEIF [Price]  &lt;= 100 AND [Price] &gt; 50 THEN '50-100'</a:t>
            </a: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ELSEIF [Price]  &lt;= 200 AND [Price] &gt; 100 THEN '100-200'</a:t>
            </a: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ELSEIF [Price]  &lt;= 300 AND [Price] &gt; 200 THEN '200-300'</a:t>
            </a: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ELSEIF [Price]  &lt;= 500 AND [Price] &gt; 300 THEN '300-500'</a:t>
            </a: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ELSEIF [Price]  &lt;= 1000 AND [Price] &gt; 500 THEN '500-1000'</a:t>
            </a: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ELSEIF [Price]  &lt;= 1500 AND [Price] &gt; 1000 THEN '1000-1500'</a:t>
            </a: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ELSEIF [Price]  &lt;= 3000 AND [Price] &gt; 1500 THEN '1500-3000'</a:t>
            </a: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ELSEIF [Price]  &gt; 3000 THEN 'Above 3000'</a:t>
            </a: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8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latin typeface="Montserrat"/>
                <a:ea typeface="Montserrat"/>
                <a:cs typeface="Montserrat"/>
                <a:sym typeface="Montserrat"/>
              </a:rPr>
              <a:t>END</a:t>
            </a:r>
            <a:endParaRPr sz="800">
              <a:latin typeface="Montserrat"/>
              <a:ea typeface="Montserrat"/>
              <a:cs typeface="Montserrat"/>
              <a:sym typeface="Montserrat"/>
            </a:endParaRPr>
          </a:p>
          <a:p>
            <a:pPr marL="0" lvl="0" indent="0" algn="l" rtl="0">
              <a:spcBef>
                <a:spcPts val="0"/>
              </a:spcBef>
              <a:spcAft>
                <a:spcPts val="0"/>
              </a:spcAft>
              <a:buNone/>
            </a:pPr>
            <a:endParaRPr sz="800">
              <a:latin typeface="Montserrat"/>
              <a:ea typeface="Montserrat"/>
              <a:cs typeface="Montserrat"/>
              <a:sym typeface="Montserrat"/>
            </a:endParaRPr>
          </a:p>
        </p:txBody>
      </p:sp>
      <p:sp>
        <p:nvSpPr>
          <p:cNvPr id="471" name="Google Shape;471;p43"/>
          <p:cNvSpPr txBox="1"/>
          <p:nvPr/>
        </p:nvSpPr>
        <p:spPr>
          <a:xfrm>
            <a:off x="6302550" y="2069125"/>
            <a:ext cx="2330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1"/>
                </a:solidFill>
                <a:latin typeface="Montserrat"/>
                <a:ea typeface="Montserrat"/>
                <a:cs typeface="Montserrat"/>
                <a:sym typeface="Montserrat"/>
              </a:rPr>
              <a:t>Price range calculated field:</a:t>
            </a:r>
            <a:endParaRPr sz="1100" b="1">
              <a:solidFill>
                <a:schemeClr val="accent1"/>
              </a:solidFill>
              <a:latin typeface="Montserrat"/>
              <a:ea typeface="Montserrat"/>
              <a:cs typeface="Montserrat"/>
              <a:sym typeface="Montserrat"/>
            </a:endParaRPr>
          </a:p>
        </p:txBody>
      </p:sp>
      <p:sp>
        <p:nvSpPr>
          <p:cNvPr id="472" name="Google Shape;472;p43"/>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4"/>
          <p:cNvSpPr txBox="1">
            <a:spLocks noGrp="1"/>
          </p:cNvSpPr>
          <p:nvPr>
            <p:ph type="body" idx="1"/>
          </p:nvPr>
        </p:nvSpPr>
        <p:spPr>
          <a:xfrm>
            <a:off x="6868575" y="1210700"/>
            <a:ext cx="2089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left graph shows that </a:t>
            </a:r>
            <a:r>
              <a:rPr lang="en" b="1">
                <a:solidFill>
                  <a:schemeClr val="dk1"/>
                </a:solidFill>
              </a:rPr>
              <a:t>majority (67%) Airbnbs are priced between $50 - $200</a:t>
            </a:r>
            <a:r>
              <a:rPr lang="en">
                <a:solidFill>
                  <a:schemeClr val="dk1"/>
                </a:solidFill>
              </a:rPr>
              <a:t> per night. </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0"/>
              </a:spcAft>
              <a:buNone/>
            </a:pPr>
            <a:r>
              <a:rPr lang="en">
                <a:solidFill>
                  <a:schemeClr val="dk1"/>
                </a:solidFill>
              </a:rPr>
              <a:t>The right graph shows that  </a:t>
            </a:r>
            <a:r>
              <a:rPr lang="en" b="1">
                <a:solidFill>
                  <a:schemeClr val="dk1"/>
                </a:solidFill>
              </a:rPr>
              <a:t>Hotel room is the most expensive room type</a:t>
            </a:r>
            <a:r>
              <a:rPr lang="en">
                <a:solidFill>
                  <a:schemeClr val="dk1"/>
                </a:solidFill>
              </a:rPr>
              <a:t> ($301.2 per night).  </a:t>
            </a:r>
            <a:endParaRPr>
              <a:solidFill>
                <a:schemeClr val="dk1"/>
              </a:solidFill>
            </a:endParaRPr>
          </a:p>
          <a:p>
            <a:pPr marL="0" lvl="0" indent="0" algn="l" rtl="0">
              <a:spcBef>
                <a:spcPts val="1600"/>
              </a:spcBef>
              <a:spcAft>
                <a:spcPts val="0"/>
              </a:spcAft>
              <a:buNone/>
            </a:pPr>
            <a:r>
              <a:rPr lang="en" b="1">
                <a:solidFill>
                  <a:schemeClr val="dk1"/>
                </a:solidFill>
              </a:rPr>
              <a:t>Entire home/apt is the most popular room type</a:t>
            </a:r>
            <a:r>
              <a:rPr lang="en">
                <a:solidFill>
                  <a:schemeClr val="dk1"/>
                </a:solidFill>
              </a:rPr>
              <a:t>, as it has the highest number of reviews (466,112 reviews). </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478" name="Google Shape;478;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479" name="Google Shape;479;p44"/>
          <p:cNvSpPr txBox="1">
            <a:spLocks noGrp="1"/>
          </p:cNvSpPr>
          <p:nvPr>
            <p:ph type="title"/>
          </p:nvPr>
        </p:nvSpPr>
        <p:spPr>
          <a:xfrm>
            <a:off x="575025" y="36912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 Tableau: Analysis of NY Airbnb</a:t>
            </a:r>
            <a:endParaRPr/>
          </a:p>
        </p:txBody>
      </p:sp>
      <p:pic>
        <p:nvPicPr>
          <p:cNvPr id="480" name="Google Shape;480;p44"/>
          <p:cNvPicPr preferRelativeResize="0"/>
          <p:nvPr/>
        </p:nvPicPr>
        <p:blipFill>
          <a:blip r:embed="rId3">
            <a:alphaModFix/>
          </a:blip>
          <a:stretch>
            <a:fillRect/>
          </a:stretch>
        </p:blipFill>
        <p:spPr>
          <a:xfrm>
            <a:off x="396900" y="1649625"/>
            <a:ext cx="2789150" cy="2426513"/>
          </a:xfrm>
          <a:prstGeom prst="rect">
            <a:avLst/>
          </a:prstGeom>
          <a:noFill/>
          <a:ln>
            <a:noFill/>
          </a:ln>
        </p:spPr>
      </p:pic>
      <p:pic>
        <p:nvPicPr>
          <p:cNvPr id="481" name="Google Shape;481;p44"/>
          <p:cNvPicPr preferRelativeResize="0"/>
          <p:nvPr/>
        </p:nvPicPr>
        <p:blipFill>
          <a:blip r:embed="rId4">
            <a:alphaModFix/>
          </a:blip>
          <a:stretch>
            <a:fillRect/>
          </a:stretch>
        </p:blipFill>
        <p:spPr>
          <a:xfrm>
            <a:off x="396900" y="1213075"/>
            <a:ext cx="2789150" cy="240300"/>
          </a:xfrm>
          <a:prstGeom prst="rect">
            <a:avLst/>
          </a:prstGeom>
          <a:noFill/>
          <a:ln>
            <a:noFill/>
          </a:ln>
        </p:spPr>
      </p:pic>
      <p:pic>
        <p:nvPicPr>
          <p:cNvPr id="482" name="Google Shape;482;p44"/>
          <p:cNvPicPr preferRelativeResize="0"/>
          <p:nvPr/>
        </p:nvPicPr>
        <p:blipFill rotWithShape="1">
          <a:blip r:embed="rId5">
            <a:alphaModFix/>
          </a:blip>
          <a:srcRect/>
          <a:stretch/>
        </p:blipFill>
        <p:spPr>
          <a:xfrm>
            <a:off x="3361325" y="1213075"/>
            <a:ext cx="3438375" cy="3231456"/>
          </a:xfrm>
          <a:prstGeom prst="rect">
            <a:avLst/>
          </a:prstGeom>
          <a:noFill/>
          <a:ln>
            <a:noFill/>
          </a:ln>
        </p:spPr>
      </p:pic>
      <p:sp>
        <p:nvSpPr>
          <p:cNvPr id="483" name="Google Shape;483;p44"/>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5"/>
          <p:cNvSpPr txBox="1">
            <a:spLocks noGrp="1"/>
          </p:cNvSpPr>
          <p:nvPr>
            <p:ph type="title"/>
          </p:nvPr>
        </p:nvSpPr>
        <p:spPr>
          <a:xfrm>
            <a:off x="1005125" y="262825"/>
            <a:ext cx="6532500" cy="7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a:t>05 Tableau:  Analysis of NY Airbnb</a:t>
            </a:r>
            <a:endParaRPr sz="2600"/>
          </a:p>
          <a:p>
            <a:pPr marL="0" lvl="0" indent="0" algn="l" rtl="0">
              <a:spcBef>
                <a:spcPts val="0"/>
              </a:spcBef>
              <a:spcAft>
                <a:spcPts val="0"/>
              </a:spcAft>
              <a:buClr>
                <a:schemeClr val="dk1"/>
              </a:buClr>
              <a:buSzPts val="1100"/>
              <a:buFont typeface="Arial"/>
              <a:buNone/>
            </a:pPr>
            <a:endParaRPr sz="2600"/>
          </a:p>
          <a:p>
            <a:pPr marL="0" lvl="0" indent="0" algn="l" rtl="0">
              <a:spcBef>
                <a:spcPts val="0"/>
              </a:spcBef>
              <a:spcAft>
                <a:spcPts val="0"/>
              </a:spcAft>
              <a:buNone/>
            </a:pPr>
            <a:endParaRPr sz="2600"/>
          </a:p>
        </p:txBody>
      </p:sp>
      <p:sp>
        <p:nvSpPr>
          <p:cNvPr id="489" name="Google Shape;48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490" name="Google Shape;490;p45"/>
          <p:cNvPicPr preferRelativeResize="0"/>
          <p:nvPr/>
        </p:nvPicPr>
        <p:blipFill rotWithShape="1">
          <a:blip r:embed="rId3">
            <a:alphaModFix/>
          </a:blip>
          <a:srcRect t="4574" r="19250" b="11490"/>
          <a:stretch/>
        </p:blipFill>
        <p:spPr>
          <a:xfrm>
            <a:off x="5339200" y="1124275"/>
            <a:ext cx="2532900" cy="3873576"/>
          </a:xfrm>
          <a:prstGeom prst="rect">
            <a:avLst/>
          </a:prstGeom>
          <a:noFill/>
          <a:ln>
            <a:noFill/>
          </a:ln>
        </p:spPr>
      </p:pic>
      <p:pic>
        <p:nvPicPr>
          <p:cNvPr id="491" name="Google Shape;491;p45"/>
          <p:cNvPicPr preferRelativeResize="0"/>
          <p:nvPr/>
        </p:nvPicPr>
        <p:blipFill>
          <a:blip r:embed="rId4">
            <a:alphaModFix/>
          </a:blip>
          <a:stretch>
            <a:fillRect/>
          </a:stretch>
        </p:blipFill>
        <p:spPr>
          <a:xfrm>
            <a:off x="4266925" y="3966275"/>
            <a:ext cx="1124225" cy="1031575"/>
          </a:xfrm>
          <a:prstGeom prst="rect">
            <a:avLst/>
          </a:prstGeom>
          <a:noFill/>
          <a:ln>
            <a:noFill/>
          </a:ln>
        </p:spPr>
      </p:pic>
      <p:pic>
        <p:nvPicPr>
          <p:cNvPr id="492" name="Google Shape;492;p45"/>
          <p:cNvPicPr preferRelativeResize="0"/>
          <p:nvPr/>
        </p:nvPicPr>
        <p:blipFill>
          <a:blip r:embed="rId5">
            <a:alphaModFix/>
          </a:blip>
          <a:stretch>
            <a:fillRect/>
          </a:stretch>
        </p:blipFill>
        <p:spPr>
          <a:xfrm>
            <a:off x="5339200" y="927013"/>
            <a:ext cx="3198550" cy="194391"/>
          </a:xfrm>
          <a:prstGeom prst="rect">
            <a:avLst/>
          </a:prstGeom>
          <a:noFill/>
          <a:ln>
            <a:noFill/>
          </a:ln>
        </p:spPr>
      </p:pic>
      <p:sp>
        <p:nvSpPr>
          <p:cNvPr id="493" name="Google Shape;493;p45"/>
          <p:cNvSpPr txBox="1"/>
          <p:nvPr/>
        </p:nvSpPr>
        <p:spPr>
          <a:xfrm>
            <a:off x="588550" y="2887775"/>
            <a:ext cx="3633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In this case, the table shows that</a:t>
            </a:r>
            <a:r>
              <a:rPr lang="en" b="1">
                <a:latin typeface="Montserrat"/>
                <a:ea typeface="Montserrat"/>
                <a:cs typeface="Montserrat"/>
                <a:sym typeface="Montserrat"/>
              </a:rPr>
              <a:t> “Global Luxury Suites”, “The Local Stay”, “Churchill”, “Juliana”, and “Eran”</a:t>
            </a:r>
            <a:r>
              <a:rPr lang="en">
                <a:latin typeface="Montserrat"/>
                <a:ea typeface="Montserrat"/>
                <a:cs typeface="Montserrat"/>
                <a:sym typeface="Montserrat"/>
              </a:rPr>
              <a:t> are the top 5 airbnb hosts who possess highest number of properties in Manhattan, which means that they together own significant amount of Airbnb market share in that region. </a:t>
            </a:r>
            <a:endParaRPr>
              <a:latin typeface="Montserrat"/>
              <a:ea typeface="Montserrat"/>
              <a:cs typeface="Montserrat"/>
              <a:sym typeface="Montserrat"/>
            </a:endParaRPr>
          </a:p>
        </p:txBody>
      </p:sp>
      <p:sp>
        <p:nvSpPr>
          <p:cNvPr id="494" name="Google Shape;494;p45"/>
          <p:cNvSpPr txBox="1"/>
          <p:nvPr/>
        </p:nvSpPr>
        <p:spPr>
          <a:xfrm>
            <a:off x="537200" y="1001025"/>
            <a:ext cx="4554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We counted the number of properties by Airbnb host and added borough as a filter. People can use this filter to</a:t>
            </a:r>
            <a:r>
              <a:rPr lang="en" b="1">
                <a:latin typeface="Montserrat"/>
                <a:ea typeface="Montserrat"/>
                <a:cs typeface="Montserrat"/>
                <a:sym typeface="Montserrat"/>
              </a:rPr>
              <a:t> identify regional hosts with large number of properties.</a:t>
            </a:r>
            <a:r>
              <a:rPr lang="en">
                <a:latin typeface="Montserrat"/>
                <a:ea typeface="Montserrat"/>
                <a:cs typeface="Montserrat"/>
                <a:sym typeface="Montserrat"/>
              </a:rPr>
              <a:t> By connecting with these hosts, people can have a better understanding to regional Airbnb prices and availability. </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495" name="Google Shape;495;p45"/>
          <p:cNvSpPr/>
          <p:nvPr/>
        </p:nvSpPr>
        <p:spPr>
          <a:xfrm>
            <a:off x="5827950" y="1305850"/>
            <a:ext cx="1864500" cy="660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6"/>
          <p:cNvSpPr txBox="1">
            <a:spLocks noGrp="1"/>
          </p:cNvSpPr>
          <p:nvPr>
            <p:ph type="title" idx="4"/>
          </p:nvPr>
        </p:nvSpPr>
        <p:spPr>
          <a:xfrm>
            <a:off x="413000" y="383175"/>
            <a:ext cx="84261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05 MySQL Workbench: Analysis of NY Restaurant</a:t>
            </a:r>
            <a:endParaRPr sz="2500"/>
          </a:p>
        </p:txBody>
      </p:sp>
      <p:sp>
        <p:nvSpPr>
          <p:cNvPr id="502" name="Google Shape;502;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503" name="Google Shape;503;p46"/>
          <p:cNvPicPr preferRelativeResize="0"/>
          <p:nvPr/>
        </p:nvPicPr>
        <p:blipFill rotWithShape="1">
          <a:blip r:embed="rId3">
            <a:alphaModFix/>
          </a:blip>
          <a:srcRect l="5773" r="17250"/>
          <a:stretch/>
        </p:blipFill>
        <p:spPr>
          <a:xfrm>
            <a:off x="267125" y="1231925"/>
            <a:ext cx="1573100" cy="2127850"/>
          </a:xfrm>
          <a:prstGeom prst="rect">
            <a:avLst/>
          </a:prstGeom>
          <a:noFill/>
          <a:ln>
            <a:noFill/>
          </a:ln>
        </p:spPr>
      </p:pic>
      <p:sp>
        <p:nvSpPr>
          <p:cNvPr id="504" name="Google Shape;504;p46"/>
          <p:cNvSpPr txBox="1"/>
          <p:nvPr/>
        </p:nvSpPr>
        <p:spPr>
          <a:xfrm>
            <a:off x="185475" y="954075"/>
            <a:ext cx="3115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Montserrat"/>
                <a:ea typeface="Montserrat"/>
                <a:cs typeface="Montserrat"/>
                <a:sym typeface="Montserrat"/>
              </a:rPr>
              <a:t>Load Data to hotel schema</a:t>
            </a:r>
            <a:endParaRPr sz="1100" b="1">
              <a:latin typeface="Montserrat"/>
              <a:ea typeface="Montserrat"/>
              <a:cs typeface="Montserrat"/>
              <a:sym typeface="Montserrat"/>
            </a:endParaRPr>
          </a:p>
        </p:txBody>
      </p:sp>
      <p:pic>
        <p:nvPicPr>
          <p:cNvPr id="505" name="Google Shape;505;p46"/>
          <p:cNvPicPr preferRelativeResize="0"/>
          <p:nvPr/>
        </p:nvPicPr>
        <p:blipFill>
          <a:blip r:embed="rId4">
            <a:alphaModFix/>
          </a:blip>
          <a:stretch>
            <a:fillRect/>
          </a:stretch>
        </p:blipFill>
        <p:spPr>
          <a:xfrm>
            <a:off x="4030427" y="3359775"/>
            <a:ext cx="3115800" cy="1380337"/>
          </a:xfrm>
          <a:prstGeom prst="rect">
            <a:avLst/>
          </a:prstGeom>
          <a:noFill/>
          <a:ln>
            <a:noFill/>
          </a:ln>
        </p:spPr>
      </p:pic>
      <p:pic>
        <p:nvPicPr>
          <p:cNvPr id="506" name="Google Shape;506;p46"/>
          <p:cNvPicPr preferRelativeResize="0"/>
          <p:nvPr/>
        </p:nvPicPr>
        <p:blipFill>
          <a:blip r:embed="rId5">
            <a:alphaModFix/>
          </a:blip>
          <a:stretch>
            <a:fillRect/>
          </a:stretch>
        </p:blipFill>
        <p:spPr>
          <a:xfrm>
            <a:off x="453809" y="3435971"/>
            <a:ext cx="3576613" cy="1380325"/>
          </a:xfrm>
          <a:prstGeom prst="rect">
            <a:avLst/>
          </a:prstGeom>
          <a:noFill/>
          <a:ln>
            <a:noFill/>
          </a:ln>
        </p:spPr>
      </p:pic>
      <p:pic>
        <p:nvPicPr>
          <p:cNvPr id="507" name="Google Shape;507;p46"/>
          <p:cNvPicPr preferRelativeResize="0"/>
          <p:nvPr/>
        </p:nvPicPr>
        <p:blipFill>
          <a:blip r:embed="rId6">
            <a:alphaModFix/>
          </a:blip>
          <a:stretch>
            <a:fillRect/>
          </a:stretch>
        </p:blipFill>
        <p:spPr>
          <a:xfrm>
            <a:off x="6740250" y="1231913"/>
            <a:ext cx="2098850" cy="1201975"/>
          </a:xfrm>
          <a:prstGeom prst="rect">
            <a:avLst/>
          </a:prstGeom>
          <a:noFill/>
          <a:ln>
            <a:noFill/>
          </a:ln>
        </p:spPr>
      </p:pic>
      <p:pic>
        <p:nvPicPr>
          <p:cNvPr id="508" name="Google Shape;508;p46"/>
          <p:cNvPicPr preferRelativeResize="0"/>
          <p:nvPr/>
        </p:nvPicPr>
        <p:blipFill>
          <a:blip r:embed="rId7">
            <a:alphaModFix/>
          </a:blip>
          <a:stretch>
            <a:fillRect/>
          </a:stretch>
        </p:blipFill>
        <p:spPr>
          <a:xfrm>
            <a:off x="7146225" y="2946375"/>
            <a:ext cx="1803475" cy="1803475"/>
          </a:xfrm>
          <a:prstGeom prst="rect">
            <a:avLst/>
          </a:prstGeom>
          <a:noFill/>
          <a:ln>
            <a:noFill/>
          </a:ln>
        </p:spPr>
      </p:pic>
      <p:sp>
        <p:nvSpPr>
          <p:cNvPr id="509" name="Google Shape;509;p46"/>
          <p:cNvSpPr txBox="1"/>
          <p:nvPr/>
        </p:nvSpPr>
        <p:spPr>
          <a:xfrm>
            <a:off x="6697975" y="857250"/>
            <a:ext cx="252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1"/>
                </a:solidFill>
                <a:latin typeface="Montserrat"/>
                <a:ea typeface="Montserrat"/>
                <a:cs typeface="Montserrat"/>
                <a:sym typeface="Montserrat"/>
              </a:rPr>
              <a:t># of Restaurants by borough</a:t>
            </a:r>
            <a:endParaRPr sz="1100" b="1">
              <a:solidFill>
                <a:schemeClr val="accent1"/>
              </a:solidFill>
              <a:latin typeface="Montserrat"/>
              <a:ea typeface="Montserrat"/>
              <a:cs typeface="Montserrat"/>
              <a:sym typeface="Montserrat"/>
            </a:endParaRPr>
          </a:p>
        </p:txBody>
      </p:sp>
      <p:sp>
        <p:nvSpPr>
          <p:cNvPr id="510" name="Google Shape;510;p46"/>
          <p:cNvSpPr txBox="1"/>
          <p:nvPr/>
        </p:nvSpPr>
        <p:spPr>
          <a:xfrm>
            <a:off x="6926575" y="2533650"/>
            <a:ext cx="252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1"/>
                </a:solidFill>
                <a:latin typeface="Montserrat"/>
                <a:ea typeface="Montserrat"/>
                <a:cs typeface="Montserrat"/>
                <a:sym typeface="Montserrat"/>
              </a:rPr>
              <a:t># of Restaurants by grade</a:t>
            </a:r>
            <a:endParaRPr sz="1100" b="1">
              <a:solidFill>
                <a:schemeClr val="accent1"/>
              </a:solidFill>
              <a:latin typeface="Montserrat"/>
              <a:ea typeface="Montserrat"/>
              <a:cs typeface="Montserrat"/>
              <a:sym typeface="Montserrat"/>
            </a:endParaRPr>
          </a:p>
        </p:txBody>
      </p:sp>
      <p:sp>
        <p:nvSpPr>
          <p:cNvPr id="511" name="Google Shape;511;p46"/>
          <p:cNvSpPr txBox="1"/>
          <p:nvPr/>
        </p:nvSpPr>
        <p:spPr>
          <a:xfrm>
            <a:off x="2480300" y="1017275"/>
            <a:ext cx="426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We created </a:t>
            </a:r>
            <a:r>
              <a:rPr lang="en" b="1">
                <a:latin typeface="Montserrat"/>
                <a:ea typeface="Montserrat"/>
                <a:cs typeface="Montserrat"/>
                <a:sym typeface="Montserrat"/>
              </a:rPr>
              <a:t>hotel schema</a:t>
            </a:r>
            <a:r>
              <a:rPr lang="en">
                <a:latin typeface="Montserrat"/>
                <a:ea typeface="Montserrat"/>
                <a:cs typeface="Montserrat"/>
                <a:sym typeface="Montserrat"/>
              </a:rPr>
              <a:t>, loaded csv datasets to sql workbench through Import Wizard, and queried </a:t>
            </a:r>
            <a:r>
              <a:rPr lang="en" b="1">
                <a:latin typeface="Montserrat"/>
                <a:ea typeface="Montserrat"/>
                <a:cs typeface="Montserrat"/>
                <a:sym typeface="Montserrat"/>
              </a:rPr>
              <a:t>number of restaurants by borough and grade. </a:t>
            </a:r>
            <a:endParaRPr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
                <a:latin typeface="Montserrat"/>
                <a:ea typeface="Montserrat"/>
                <a:cs typeface="Montserrat"/>
                <a:sym typeface="Montserrat"/>
              </a:rPr>
              <a:t>We find that </a:t>
            </a:r>
            <a:r>
              <a:rPr lang="en" b="1">
                <a:latin typeface="Montserrat"/>
                <a:ea typeface="Montserrat"/>
                <a:cs typeface="Montserrat"/>
                <a:sym typeface="Montserrat"/>
              </a:rPr>
              <a:t>Manhattan has the largest number of restaurants</a:t>
            </a:r>
            <a:r>
              <a:rPr lang="en">
                <a:latin typeface="Montserrat"/>
                <a:ea typeface="Montserrat"/>
                <a:cs typeface="Montserrat"/>
                <a:sym typeface="Montserrat"/>
              </a:rPr>
              <a:t>, while Staten Island has the least number of restaurants. In addition, 23,267 of restaurants have A grade. </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512" name="Google Shape;512;p46"/>
          <p:cNvSpPr/>
          <p:nvPr/>
        </p:nvSpPr>
        <p:spPr>
          <a:xfrm>
            <a:off x="6993800" y="1431575"/>
            <a:ext cx="1803600" cy="180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7146200" y="3196450"/>
            <a:ext cx="1803600" cy="180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a:off x="6993800" y="2205850"/>
            <a:ext cx="1803600" cy="180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717900" y="222000"/>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14" name="Google Shape;214;p29"/>
          <p:cNvSpPr txBox="1">
            <a:spLocks noGrp="1"/>
          </p:cNvSpPr>
          <p:nvPr>
            <p:ph type="ctrTitle" idx="2"/>
          </p:nvPr>
        </p:nvSpPr>
        <p:spPr>
          <a:xfrm>
            <a:off x="2135000" y="961663"/>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Executive Summary</a:t>
            </a:r>
            <a:endParaRPr sz="1600"/>
          </a:p>
        </p:txBody>
      </p:sp>
      <p:sp>
        <p:nvSpPr>
          <p:cNvPr id="215" name="Google Shape;215;p29"/>
          <p:cNvSpPr txBox="1">
            <a:spLocks noGrp="1"/>
          </p:cNvSpPr>
          <p:nvPr>
            <p:ph type="title" idx="3"/>
          </p:nvPr>
        </p:nvSpPr>
        <p:spPr>
          <a:xfrm>
            <a:off x="565400" y="8352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a:t>01</a:t>
            </a:r>
            <a:endParaRPr sz="4800"/>
          </a:p>
        </p:txBody>
      </p:sp>
      <p:sp>
        <p:nvSpPr>
          <p:cNvPr id="216" name="Google Shape;216;p29"/>
          <p:cNvSpPr txBox="1">
            <a:spLocks noGrp="1"/>
          </p:cNvSpPr>
          <p:nvPr>
            <p:ph type="ctrTitle" idx="4"/>
          </p:nvPr>
        </p:nvSpPr>
        <p:spPr>
          <a:xfrm>
            <a:off x="6123400" y="989613"/>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Business Use Case</a:t>
            </a:r>
            <a:endParaRPr sz="1600"/>
          </a:p>
        </p:txBody>
      </p:sp>
      <p:sp>
        <p:nvSpPr>
          <p:cNvPr id="217" name="Google Shape;217;p29"/>
          <p:cNvSpPr txBox="1">
            <a:spLocks noGrp="1"/>
          </p:cNvSpPr>
          <p:nvPr>
            <p:ph type="title" idx="5"/>
          </p:nvPr>
        </p:nvSpPr>
        <p:spPr>
          <a:xfrm>
            <a:off x="4534000" y="86317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a:t>02</a:t>
            </a:r>
            <a:endParaRPr sz="4800"/>
          </a:p>
        </p:txBody>
      </p:sp>
      <p:sp>
        <p:nvSpPr>
          <p:cNvPr id="218" name="Google Shape;218;p29"/>
          <p:cNvSpPr txBox="1">
            <a:spLocks noGrp="1"/>
          </p:cNvSpPr>
          <p:nvPr>
            <p:ph type="ctrTitle" idx="7"/>
          </p:nvPr>
        </p:nvSpPr>
        <p:spPr>
          <a:xfrm>
            <a:off x="2234150" y="1954377"/>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Profile &amp; Quality</a:t>
            </a:r>
            <a:endParaRPr sz="1600"/>
          </a:p>
        </p:txBody>
      </p:sp>
      <p:sp>
        <p:nvSpPr>
          <p:cNvPr id="219" name="Google Shape;219;p29"/>
          <p:cNvSpPr txBox="1">
            <a:spLocks noGrp="1"/>
          </p:cNvSpPr>
          <p:nvPr>
            <p:ph type="title" idx="8"/>
          </p:nvPr>
        </p:nvSpPr>
        <p:spPr>
          <a:xfrm>
            <a:off x="641600" y="1817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a:t>03</a:t>
            </a:r>
            <a:endParaRPr sz="4800"/>
          </a:p>
        </p:txBody>
      </p:sp>
      <p:sp>
        <p:nvSpPr>
          <p:cNvPr id="220" name="Google Shape;220;p29"/>
          <p:cNvSpPr txBox="1">
            <a:spLocks noGrp="1"/>
          </p:cNvSpPr>
          <p:nvPr>
            <p:ph type="ctrTitle" idx="13"/>
          </p:nvPr>
        </p:nvSpPr>
        <p:spPr>
          <a:xfrm>
            <a:off x="6199450" y="2030575"/>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Tools &amp; Methodology</a:t>
            </a:r>
            <a:endParaRPr sz="1600"/>
          </a:p>
        </p:txBody>
      </p:sp>
      <p:sp>
        <p:nvSpPr>
          <p:cNvPr id="221" name="Google Shape;221;p29"/>
          <p:cNvSpPr txBox="1">
            <a:spLocks noGrp="1"/>
          </p:cNvSpPr>
          <p:nvPr>
            <p:ph type="title" idx="14"/>
          </p:nvPr>
        </p:nvSpPr>
        <p:spPr>
          <a:xfrm>
            <a:off x="4610200" y="18936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a:t>04</a:t>
            </a:r>
            <a:endParaRPr sz="4800"/>
          </a:p>
        </p:txBody>
      </p:sp>
      <p:sp>
        <p:nvSpPr>
          <p:cNvPr id="222" name="Google Shape;222;p29"/>
          <p:cNvSpPr txBox="1">
            <a:spLocks noGrp="1"/>
          </p:cNvSpPr>
          <p:nvPr>
            <p:ph type="ctrTitle" idx="13"/>
          </p:nvPr>
        </p:nvSpPr>
        <p:spPr>
          <a:xfrm>
            <a:off x="2237050" y="2944975"/>
            <a:ext cx="22968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Analysis &amp; Insights</a:t>
            </a:r>
            <a:endParaRPr sz="1600"/>
          </a:p>
        </p:txBody>
      </p:sp>
      <p:sp>
        <p:nvSpPr>
          <p:cNvPr id="223" name="Google Shape;223;p29"/>
          <p:cNvSpPr txBox="1">
            <a:spLocks noGrp="1"/>
          </p:cNvSpPr>
          <p:nvPr>
            <p:ph type="title" idx="14"/>
          </p:nvPr>
        </p:nvSpPr>
        <p:spPr>
          <a:xfrm>
            <a:off x="647800" y="28080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a:t>05</a:t>
            </a:r>
            <a:endParaRPr sz="4800"/>
          </a:p>
        </p:txBody>
      </p:sp>
      <p:sp>
        <p:nvSpPr>
          <p:cNvPr id="224" name="Google Shape;224;p29"/>
          <p:cNvSpPr txBox="1">
            <a:spLocks noGrp="1"/>
          </p:cNvSpPr>
          <p:nvPr>
            <p:ph type="title" idx="14"/>
          </p:nvPr>
        </p:nvSpPr>
        <p:spPr>
          <a:xfrm>
            <a:off x="4610200" y="28080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a:t>06</a:t>
            </a:r>
            <a:endParaRPr sz="4800"/>
          </a:p>
        </p:txBody>
      </p:sp>
      <p:sp>
        <p:nvSpPr>
          <p:cNvPr id="225" name="Google Shape;225;p29"/>
          <p:cNvSpPr txBox="1">
            <a:spLocks noGrp="1"/>
          </p:cNvSpPr>
          <p:nvPr>
            <p:ph type="ctrTitle" idx="13"/>
          </p:nvPr>
        </p:nvSpPr>
        <p:spPr>
          <a:xfrm>
            <a:off x="2313250" y="3859375"/>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Our Team </a:t>
            </a:r>
            <a:endParaRPr sz="1600"/>
          </a:p>
        </p:txBody>
      </p:sp>
      <p:sp>
        <p:nvSpPr>
          <p:cNvPr id="226" name="Google Shape;226;p29"/>
          <p:cNvSpPr txBox="1">
            <a:spLocks noGrp="1"/>
          </p:cNvSpPr>
          <p:nvPr>
            <p:ph type="title" idx="14"/>
          </p:nvPr>
        </p:nvSpPr>
        <p:spPr>
          <a:xfrm>
            <a:off x="724000" y="3722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a:t>07</a:t>
            </a:r>
            <a:endParaRPr sz="4800"/>
          </a:p>
        </p:txBody>
      </p:sp>
      <p:sp>
        <p:nvSpPr>
          <p:cNvPr id="227" name="Google Shape;227;p29"/>
          <p:cNvSpPr txBox="1">
            <a:spLocks noGrp="1"/>
          </p:cNvSpPr>
          <p:nvPr>
            <p:ph type="ctrTitle" idx="13"/>
          </p:nvPr>
        </p:nvSpPr>
        <p:spPr>
          <a:xfrm>
            <a:off x="6199450" y="3935575"/>
            <a:ext cx="2687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Appendix &amp; Reference </a:t>
            </a:r>
            <a:endParaRPr sz="1600"/>
          </a:p>
        </p:txBody>
      </p:sp>
      <p:sp>
        <p:nvSpPr>
          <p:cNvPr id="228" name="Google Shape;228;p29"/>
          <p:cNvSpPr txBox="1">
            <a:spLocks noGrp="1"/>
          </p:cNvSpPr>
          <p:nvPr>
            <p:ph type="title" idx="14"/>
          </p:nvPr>
        </p:nvSpPr>
        <p:spPr>
          <a:xfrm>
            <a:off x="4610200" y="3722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a:t>08</a:t>
            </a:r>
            <a:endParaRPr sz="4800"/>
          </a:p>
        </p:txBody>
      </p:sp>
      <p:sp>
        <p:nvSpPr>
          <p:cNvPr id="229" name="Google Shape;229;p29"/>
          <p:cNvSpPr txBox="1">
            <a:spLocks noGrp="1"/>
          </p:cNvSpPr>
          <p:nvPr>
            <p:ph type="sldNum" idx="12"/>
          </p:nvPr>
        </p:nvSpPr>
        <p:spPr>
          <a:xfrm>
            <a:off x="84805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30" name="Google Shape;230;p29"/>
          <p:cNvSpPr txBox="1">
            <a:spLocks noGrp="1"/>
          </p:cNvSpPr>
          <p:nvPr>
            <p:ph type="ctrTitle" idx="13"/>
          </p:nvPr>
        </p:nvSpPr>
        <p:spPr>
          <a:xfrm>
            <a:off x="6250150" y="2983075"/>
            <a:ext cx="24363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Recommendations &amp;</a:t>
            </a:r>
            <a:endParaRPr sz="1600"/>
          </a:p>
          <a:p>
            <a:pPr marL="0" lvl="0" indent="0" algn="l" rtl="0">
              <a:spcBef>
                <a:spcPts val="0"/>
              </a:spcBef>
              <a:spcAft>
                <a:spcPts val="0"/>
              </a:spcAft>
              <a:buNone/>
            </a:pPr>
            <a:r>
              <a:rPr lang="en" sz="1600"/>
              <a:t>Lessons Learned</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7"/>
          <p:cNvSpPr txBox="1">
            <a:spLocks noGrp="1"/>
          </p:cNvSpPr>
          <p:nvPr>
            <p:ph type="title"/>
          </p:nvPr>
        </p:nvSpPr>
        <p:spPr>
          <a:xfrm>
            <a:off x="3129375" y="459375"/>
            <a:ext cx="582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05 </a:t>
            </a:r>
            <a:r>
              <a:rPr lang="en" sz="2500"/>
              <a:t>Tableau: Analysis of NY Restaurant</a:t>
            </a:r>
            <a:endParaRPr sz="2500"/>
          </a:p>
        </p:txBody>
      </p:sp>
      <p:sp>
        <p:nvSpPr>
          <p:cNvPr id="521" name="Google Shape;521;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522" name="Google Shape;522;p47"/>
          <p:cNvPicPr preferRelativeResize="0"/>
          <p:nvPr/>
        </p:nvPicPr>
        <p:blipFill>
          <a:blip r:embed="rId3">
            <a:alphaModFix/>
          </a:blip>
          <a:stretch>
            <a:fillRect/>
          </a:stretch>
        </p:blipFill>
        <p:spPr>
          <a:xfrm>
            <a:off x="396625" y="446175"/>
            <a:ext cx="2732750" cy="4546674"/>
          </a:xfrm>
          <a:prstGeom prst="rect">
            <a:avLst/>
          </a:prstGeom>
          <a:noFill/>
          <a:ln>
            <a:noFill/>
          </a:ln>
        </p:spPr>
      </p:pic>
      <p:pic>
        <p:nvPicPr>
          <p:cNvPr id="523" name="Google Shape;523;p47"/>
          <p:cNvPicPr preferRelativeResize="0"/>
          <p:nvPr/>
        </p:nvPicPr>
        <p:blipFill>
          <a:blip r:embed="rId4">
            <a:alphaModFix/>
          </a:blip>
          <a:stretch>
            <a:fillRect/>
          </a:stretch>
        </p:blipFill>
        <p:spPr>
          <a:xfrm>
            <a:off x="2449500" y="2815250"/>
            <a:ext cx="1032034" cy="2177600"/>
          </a:xfrm>
          <a:prstGeom prst="rect">
            <a:avLst/>
          </a:prstGeom>
          <a:noFill/>
          <a:ln>
            <a:noFill/>
          </a:ln>
        </p:spPr>
      </p:pic>
      <p:sp>
        <p:nvSpPr>
          <p:cNvPr id="524" name="Google Shape;524;p47"/>
          <p:cNvSpPr txBox="1"/>
          <p:nvPr/>
        </p:nvSpPr>
        <p:spPr>
          <a:xfrm>
            <a:off x="3942425" y="1704775"/>
            <a:ext cx="47319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We created a table displaying each restaurant and corresponding grade. We added grade, borough as filters so that people can use them to </a:t>
            </a:r>
            <a:r>
              <a:rPr lang="en" b="1">
                <a:latin typeface="Montserrat"/>
                <a:ea typeface="Montserrat"/>
                <a:cs typeface="Montserrat"/>
                <a:sym typeface="Montserrat"/>
              </a:rPr>
              <a:t>search for qualitative restaurants in different regions</a:t>
            </a:r>
            <a:r>
              <a:rPr lang="en">
                <a:latin typeface="Montserrat"/>
                <a:ea typeface="Montserrat"/>
                <a:cs typeface="Montserrat"/>
                <a:sym typeface="Montserrat"/>
              </a:rPr>
              <a:t>. </a:t>
            </a:r>
            <a:r>
              <a:rPr lang="en">
                <a:solidFill>
                  <a:schemeClr val="dk1"/>
                </a:solidFill>
                <a:latin typeface="Montserrat"/>
                <a:ea typeface="Montserrat"/>
                <a:cs typeface="Montserrat"/>
                <a:sym typeface="Montserrat"/>
              </a:rPr>
              <a:t>In this graph we show a list of restaurants with A grade in Manhattan.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The filters would also be great for people to look up restaurants that they should avoid due to sanitize issues.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525" name="Google Shape;525;p47"/>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531" name="Google Shape;531;p48"/>
          <p:cNvSpPr txBox="1">
            <a:spLocks noGrp="1"/>
          </p:cNvSpPr>
          <p:nvPr>
            <p:ph type="title" idx="4294967295"/>
          </p:nvPr>
        </p:nvSpPr>
        <p:spPr>
          <a:xfrm>
            <a:off x="473074" y="251300"/>
            <a:ext cx="8829951" cy="7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solidFill>
                  <a:schemeClr val="accent1"/>
                </a:solidFill>
              </a:rPr>
              <a:t>05 Statistical Analysis: Simple Linear Regression</a:t>
            </a:r>
            <a:endParaRPr sz="2600" dirty="0">
              <a:solidFill>
                <a:schemeClr val="accent1"/>
              </a:solidFill>
            </a:endParaRPr>
          </a:p>
        </p:txBody>
      </p:sp>
      <p:sp>
        <p:nvSpPr>
          <p:cNvPr id="532" name="Google Shape;532;p48"/>
          <p:cNvSpPr txBox="1"/>
          <p:nvPr/>
        </p:nvSpPr>
        <p:spPr>
          <a:xfrm>
            <a:off x="544950" y="830725"/>
            <a:ext cx="80541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Montserrat"/>
                <a:ea typeface="Montserrat"/>
                <a:cs typeface="Montserrat"/>
                <a:sym typeface="Montserrat"/>
              </a:rPr>
              <a:t>With R studio, we analyzed </a:t>
            </a:r>
            <a:r>
              <a:rPr lang="en" sz="1300" b="1">
                <a:latin typeface="Montserrat"/>
                <a:ea typeface="Montserrat"/>
                <a:cs typeface="Montserrat"/>
                <a:sym typeface="Montserrat"/>
              </a:rPr>
              <a:t>NY Airbnbs</a:t>
            </a:r>
            <a:r>
              <a:rPr lang="en" sz="1300">
                <a:latin typeface="Montserrat"/>
                <a:ea typeface="Montserrat"/>
                <a:cs typeface="Montserrat"/>
                <a:sym typeface="Montserrat"/>
              </a:rPr>
              <a:t> using </a:t>
            </a:r>
            <a:r>
              <a:rPr lang="en" sz="1300" b="1">
                <a:latin typeface="Montserrat"/>
                <a:ea typeface="Montserrat"/>
                <a:cs typeface="Montserrat"/>
                <a:sym typeface="Montserrat"/>
              </a:rPr>
              <a:t>simple linear regression in </a:t>
            </a:r>
            <a:r>
              <a:rPr lang="en" sz="1300">
                <a:latin typeface="Montserrat"/>
                <a:ea typeface="Montserrat"/>
                <a:cs typeface="Montserrat"/>
                <a:sym typeface="Montserrat"/>
              </a:rPr>
              <a:t>and studied factors that associate with Airbnb prices. </a:t>
            </a:r>
            <a:r>
              <a:rPr lang="en" sz="1300">
                <a:solidFill>
                  <a:schemeClr val="dk1"/>
                </a:solidFill>
                <a:latin typeface="Montserrat"/>
                <a:ea typeface="Montserrat"/>
                <a:cs typeface="Montserrat"/>
                <a:sym typeface="Montserrat"/>
              </a:rPr>
              <a:t>We splitted data into 80% training data and 20% testing data. To choose related variables, we used </a:t>
            </a:r>
            <a:r>
              <a:rPr lang="en" sz="1300" b="1">
                <a:solidFill>
                  <a:schemeClr val="dk1"/>
                </a:solidFill>
                <a:latin typeface="Montserrat"/>
                <a:ea typeface="Montserrat"/>
                <a:cs typeface="Montserrat"/>
                <a:sym typeface="Montserrat"/>
              </a:rPr>
              <a:t>stepwise forward method </a:t>
            </a:r>
            <a:r>
              <a:rPr lang="en" sz="1300">
                <a:solidFill>
                  <a:schemeClr val="dk1"/>
                </a:solidFill>
                <a:latin typeface="Montserrat"/>
                <a:ea typeface="Montserrat"/>
                <a:cs typeface="Montserrat"/>
                <a:sym typeface="Montserrat"/>
              </a:rPr>
              <a:t>for model selection</a:t>
            </a:r>
            <a:endParaRPr sz="1300">
              <a:solidFill>
                <a:schemeClr val="dk1"/>
              </a:solidFill>
              <a:latin typeface="Montserrat"/>
              <a:ea typeface="Montserrat"/>
              <a:cs typeface="Montserrat"/>
              <a:sym typeface="Montserrat"/>
            </a:endParaRPr>
          </a:p>
          <a:p>
            <a:pPr marL="0" lvl="0" indent="0" algn="l" rtl="0">
              <a:spcBef>
                <a:spcPts val="0"/>
              </a:spcBef>
              <a:spcAft>
                <a:spcPts val="0"/>
              </a:spcAft>
              <a:buNone/>
            </a:pPr>
            <a:endParaRPr sz="1300" b="1">
              <a:latin typeface="Montserrat"/>
              <a:ea typeface="Montserrat"/>
              <a:cs typeface="Montserrat"/>
              <a:sym typeface="Montserrat"/>
            </a:endParaRPr>
          </a:p>
          <a:p>
            <a:pPr marL="0" lvl="0" indent="0" algn="l" rtl="0">
              <a:spcBef>
                <a:spcPts val="0"/>
              </a:spcBef>
              <a:spcAft>
                <a:spcPts val="0"/>
              </a:spcAft>
              <a:buNone/>
            </a:pPr>
            <a:r>
              <a:rPr lang="en" sz="1300" b="1">
                <a:latin typeface="Montserrat"/>
                <a:ea typeface="Montserrat"/>
                <a:cs typeface="Montserrat"/>
                <a:sym typeface="Montserrat"/>
              </a:rPr>
              <a:t>Model: </a:t>
            </a:r>
            <a:r>
              <a:rPr lang="en" sz="1300">
                <a:latin typeface="Montserrat"/>
                <a:ea typeface="Montserrat"/>
                <a:cs typeface="Montserrat"/>
                <a:sym typeface="Montserrat"/>
              </a:rPr>
              <a:t>price~borough+room_type+ minimum nights+number of reviews</a:t>
            </a:r>
            <a:endParaRPr sz="1300">
              <a:latin typeface="Montserrat"/>
              <a:ea typeface="Montserrat"/>
              <a:cs typeface="Montserrat"/>
              <a:sym typeface="Montserrat"/>
            </a:endParaRPr>
          </a:p>
          <a:p>
            <a:pPr marL="0" lvl="0" indent="0" algn="l" rtl="0">
              <a:spcBef>
                <a:spcPts val="0"/>
              </a:spcBef>
              <a:spcAft>
                <a:spcPts val="0"/>
              </a:spcAft>
              <a:buNone/>
            </a:pPr>
            <a:endParaRPr sz="1300">
              <a:latin typeface="Montserrat"/>
              <a:ea typeface="Montserrat"/>
              <a:cs typeface="Montserrat"/>
              <a:sym typeface="Montserrat"/>
            </a:endParaRPr>
          </a:p>
          <a:p>
            <a:pPr marL="0" lvl="0" indent="0" algn="l" rtl="0">
              <a:spcBef>
                <a:spcPts val="0"/>
              </a:spcBef>
              <a:spcAft>
                <a:spcPts val="0"/>
              </a:spcAft>
              <a:buNone/>
            </a:pPr>
            <a:r>
              <a:rPr lang="en" sz="1300" b="1">
                <a:latin typeface="Montserrat"/>
                <a:ea typeface="Montserrat"/>
                <a:cs typeface="Montserrat"/>
                <a:sym typeface="Montserrat"/>
              </a:rPr>
              <a:t>The significant p-values indicate that borough code, room_type, minimum nights, and number of reviews are important factors impacting Airbnb price. </a:t>
            </a:r>
            <a:endParaRPr sz="1300" b="1">
              <a:latin typeface="Montserrat"/>
              <a:ea typeface="Montserrat"/>
              <a:cs typeface="Montserrat"/>
              <a:sym typeface="Montserrat"/>
            </a:endParaRPr>
          </a:p>
        </p:txBody>
      </p:sp>
      <p:sp>
        <p:nvSpPr>
          <p:cNvPr id="533" name="Google Shape;533;p48"/>
          <p:cNvSpPr txBox="1"/>
          <p:nvPr/>
        </p:nvSpPr>
        <p:spPr>
          <a:xfrm>
            <a:off x="540000" y="2540125"/>
            <a:ext cx="38667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The R^2 is low while p-value is statistically significant, indicating that the relationship between y and x could be non-linear. (However, from </a:t>
            </a:r>
            <a:r>
              <a:rPr lang="en" sz="1100" b="1">
                <a:solidFill>
                  <a:schemeClr val="dk1"/>
                </a:solidFill>
                <a:latin typeface="Montserrat"/>
                <a:ea typeface="Montserrat"/>
                <a:cs typeface="Montserrat"/>
                <a:sym typeface="Montserrat"/>
              </a:rPr>
              <a:t>random forest</a:t>
            </a:r>
            <a:r>
              <a:rPr lang="en" sz="1100">
                <a:solidFill>
                  <a:schemeClr val="dk1"/>
                </a:solidFill>
                <a:latin typeface="Montserrat"/>
                <a:ea typeface="Montserrat"/>
                <a:cs typeface="Montserrat"/>
                <a:sym typeface="Montserrat"/>
              </a:rPr>
              <a:t>(non linear model), the % of variation explained is still low, </a:t>
            </a:r>
            <a:r>
              <a:rPr lang="en" sz="1100" b="1">
                <a:solidFill>
                  <a:schemeClr val="dk1"/>
                </a:solidFill>
                <a:latin typeface="Montserrat"/>
                <a:ea typeface="Montserrat"/>
                <a:cs typeface="Montserrat"/>
                <a:sym typeface="Montserrat"/>
              </a:rPr>
              <a:t>13.69%</a:t>
            </a:r>
            <a:r>
              <a:rPr lang="en" sz="1100">
                <a:solidFill>
                  <a:schemeClr val="dk1"/>
                </a:solidFill>
                <a:latin typeface="Montserrat"/>
                <a:ea typeface="Montserrat"/>
                <a:cs typeface="Montserrat"/>
                <a:sym typeface="Montserrat"/>
              </a:rPr>
              <a:t>) It means  further research needs to be done to find more related variables.</a:t>
            </a:r>
            <a:endParaRPr sz="1100">
              <a:latin typeface="Montserrat"/>
              <a:ea typeface="Montserrat"/>
              <a:cs typeface="Montserrat"/>
              <a:sym typeface="Montserrat"/>
            </a:endParaRPr>
          </a:p>
        </p:txBody>
      </p:sp>
      <p:sp>
        <p:nvSpPr>
          <p:cNvPr id="534" name="Google Shape;534;p48"/>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pic>
        <p:nvPicPr>
          <p:cNvPr id="535" name="Google Shape;535;p48"/>
          <p:cNvPicPr preferRelativeResize="0"/>
          <p:nvPr/>
        </p:nvPicPr>
        <p:blipFill rotWithShape="1">
          <a:blip r:embed="rId3">
            <a:alphaModFix/>
          </a:blip>
          <a:srcRect l="1623"/>
          <a:stretch/>
        </p:blipFill>
        <p:spPr>
          <a:xfrm>
            <a:off x="540000" y="3845525"/>
            <a:ext cx="3866699" cy="1067150"/>
          </a:xfrm>
          <a:prstGeom prst="rect">
            <a:avLst/>
          </a:prstGeom>
          <a:noFill/>
          <a:ln>
            <a:noFill/>
          </a:ln>
        </p:spPr>
      </p:pic>
      <p:pic>
        <p:nvPicPr>
          <p:cNvPr id="536" name="Google Shape;536;p48"/>
          <p:cNvPicPr preferRelativeResize="0"/>
          <p:nvPr/>
        </p:nvPicPr>
        <p:blipFill>
          <a:blip r:embed="rId4">
            <a:alphaModFix/>
          </a:blip>
          <a:stretch>
            <a:fillRect/>
          </a:stretch>
        </p:blipFill>
        <p:spPr>
          <a:xfrm>
            <a:off x="4559100" y="2616325"/>
            <a:ext cx="4092128" cy="2296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9"/>
          <p:cNvSpPr txBox="1">
            <a:spLocks noGrp="1"/>
          </p:cNvSpPr>
          <p:nvPr>
            <p:ph type="sldNum" idx="12"/>
          </p:nvPr>
        </p:nvSpPr>
        <p:spPr>
          <a:xfrm>
            <a:off x="-64966" y="47279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542" name="Google Shape;542;p49"/>
          <p:cNvSpPr txBox="1">
            <a:spLocks noGrp="1"/>
          </p:cNvSpPr>
          <p:nvPr>
            <p:ph type="title"/>
          </p:nvPr>
        </p:nvSpPr>
        <p:spPr>
          <a:xfrm>
            <a:off x="526300" y="263425"/>
            <a:ext cx="84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05 </a:t>
            </a:r>
            <a:r>
              <a:rPr lang="en" sz="2700"/>
              <a:t>Statistical Analysis: Logistic Regression</a:t>
            </a:r>
            <a:endParaRPr sz="2700"/>
          </a:p>
        </p:txBody>
      </p:sp>
      <p:sp>
        <p:nvSpPr>
          <p:cNvPr id="543" name="Google Shape;543;p49"/>
          <p:cNvSpPr txBox="1"/>
          <p:nvPr/>
        </p:nvSpPr>
        <p:spPr>
          <a:xfrm>
            <a:off x="483725" y="759925"/>
            <a:ext cx="82260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With R studio, we analyzed </a:t>
            </a:r>
            <a:r>
              <a:rPr lang="en" b="1">
                <a:latin typeface="Montserrat"/>
                <a:ea typeface="Montserrat"/>
                <a:cs typeface="Montserrat"/>
                <a:sym typeface="Montserrat"/>
              </a:rPr>
              <a:t>NY hotels</a:t>
            </a:r>
            <a:r>
              <a:rPr lang="en">
                <a:latin typeface="Montserrat"/>
                <a:ea typeface="Montserrat"/>
                <a:cs typeface="Montserrat"/>
                <a:sym typeface="Montserrat"/>
              </a:rPr>
              <a:t> using </a:t>
            </a:r>
            <a:r>
              <a:rPr lang="en" b="1">
                <a:latin typeface="Montserrat"/>
                <a:ea typeface="Montserrat"/>
                <a:cs typeface="Montserrat"/>
                <a:sym typeface="Montserrat"/>
              </a:rPr>
              <a:t>logistic regression </a:t>
            </a:r>
            <a:r>
              <a:rPr lang="en">
                <a:latin typeface="Montserrat"/>
                <a:ea typeface="Montserrat"/>
                <a:cs typeface="Montserrat"/>
                <a:sym typeface="Montserrat"/>
              </a:rPr>
              <a:t>and studied factors  that associate with hotel rating. </a:t>
            </a:r>
            <a:r>
              <a:rPr lang="en">
                <a:solidFill>
                  <a:schemeClr val="dk1"/>
                </a:solidFill>
                <a:latin typeface="Montserrat"/>
                <a:ea typeface="Montserrat"/>
                <a:cs typeface="Montserrat"/>
                <a:sym typeface="Montserrat"/>
              </a:rPr>
              <a:t>We splitted data into 80% training data and 20% testing data.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a:p>
            <a:pPr marL="0" lvl="0" indent="0" algn="l" rtl="0">
              <a:spcBef>
                <a:spcPts val="0"/>
              </a:spcBef>
              <a:spcAft>
                <a:spcPts val="0"/>
              </a:spcAft>
              <a:buNone/>
            </a:pPr>
            <a:r>
              <a:rPr lang="en" b="1">
                <a:latin typeface="Montserrat"/>
                <a:ea typeface="Montserrat"/>
                <a:cs typeface="Montserrat"/>
                <a:sym typeface="Montserrat"/>
              </a:rPr>
              <a:t>Model: </a:t>
            </a:r>
            <a:r>
              <a:rPr lang="en">
                <a:latin typeface="Montserrat"/>
                <a:ea typeface="Montserrat"/>
                <a:cs typeface="Montserrat"/>
                <a:sym typeface="Montserrat"/>
              </a:rPr>
              <a:t>hotel_level~high_rate+low_rate+I(high_rate*low_rate)</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After testing variables, we find </a:t>
            </a:r>
            <a:r>
              <a:rPr lang="en" b="1">
                <a:solidFill>
                  <a:schemeClr val="dk1"/>
                </a:solidFill>
                <a:latin typeface="Montserrat"/>
                <a:ea typeface="Montserrat"/>
                <a:cs typeface="Montserrat"/>
                <a:sym typeface="Montserrat"/>
              </a:rPr>
              <a:t>high price , low price, and the correlation term are important factors.</a:t>
            </a:r>
            <a:r>
              <a:rPr lang="en">
                <a:solidFill>
                  <a:schemeClr val="dk1"/>
                </a:solidFill>
                <a:latin typeface="Montserrat"/>
                <a:ea typeface="Montserrat"/>
                <a:cs typeface="Montserrat"/>
                <a:sym typeface="Montserrat"/>
              </a:rPr>
              <a:t>  The model accuracy for test dataset is </a:t>
            </a:r>
            <a:r>
              <a:rPr lang="en" b="1">
                <a:solidFill>
                  <a:schemeClr val="dk1"/>
                </a:solidFill>
                <a:latin typeface="Montserrat"/>
                <a:ea typeface="Montserrat"/>
                <a:cs typeface="Montserrat"/>
                <a:sym typeface="Montserrat"/>
              </a:rPr>
              <a:t>90%</a:t>
            </a:r>
            <a:endParaRPr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300">
              <a:solidFill>
                <a:schemeClr val="dk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544" name="Google Shape;544;p49"/>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
        <p:nvSpPr>
          <p:cNvPr id="545" name="Google Shape;545;p49"/>
          <p:cNvSpPr txBox="1"/>
          <p:nvPr/>
        </p:nvSpPr>
        <p:spPr>
          <a:xfrm>
            <a:off x="4337625" y="2535550"/>
            <a:ext cx="3438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We split hotel rating into two categories and named the variable</a:t>
            </a:r>
            <a:r>
              <a:rPr lang="en" sz="1200" b="1">
                <a:latin typeface="Montserrat"/>
                <a:ea typeface="Montserrat"/>
                <a:cs typeface="Montserrat"/>
                <a:sym typeface="Montserrat"/>
              </a:rPr>
              <a:t> “hotel_level”</a:t>
            </a:r>
            <a:endParaRPr sz="1200" b="1">
              <a:latin typeface="Montserrat"/>
              <a:ea typeface="Montserrat"/>
              <a:cs typeface="Montserrat"/>
              <a:sym typeface="Montserrat"/>
            </a:endParaRPr>
          </a:p>
          <a:p>
            <a:pPr marL="0" lvl="0" indent="0" algn="l" rtl="0">
              <a:spcBef>
                <a:spcPts val="0"/>
              </a:spcBef>
              <a:spcAft>
                <a:spcPts val="0"/>
              </a:spcAft>
              <a:buNone/>
            </a:pPr>
            <a:endParaRPr sz="1000">
              <a:latin typeface="Montserrat"/>
              <a:ea typeface="Montserrat"/>
              <a:cs typeface="Montserrat"/>
              <a:sym typeface="Montserrat"/>
            </a:endParaRPr>
          </a:p>
          <a:p>
            <a:pPr marL="0" lvl="0" indent="0" algn="l" rtl="0">
              <a:spcBef>
                <a:spcPts val="0"/>
              </a:spcBef>
              <a:spcAft>
                <a:spcPts val="0"/>
              </a:spcAft>
              <a:buNone/>
            </a:pPr>
            <a:endParaRPr sz="1000">
              <a:latin typeface="Montserrat"/>
              <a:ea typeface="Montserrat"/>
              <a:cs typeface="Montserrat"/>
              <a:sym typeface="Montserrat"/>
            </a:endParaRPr>
          </a:p>
          <a:p>
            <a:pPr marL="0" lvl="0" indent="0" algn="l" rtl="0">
              <a:spcBef>
                <a:spcPts val="0"/>
              </a:spcBef>
              <a:spcAft>
                <a:spcPts val="0"/>
              </a:spcAft>
              <a:buNone/>
            </a:pPr>
            <a:r>
              <a:rPr lang="en" sz="1000">
                <a:latin typeface="Montserrat"/>
                <a:ea typeface="Montserrat"/>
                <a:cs typeface="Montserrat"/>
                <a:sym typeface="Montserrat"/>
              </a:rPr>
              <a:t>hotel_ny$hotel_level=ifelse(hotel_ny$star_rating&gt;=4,1,0)</a:t>
            </a:r>
            <a:endParaRPr sz="1000">
              <a:latin typeface="Montserrat"/>
              <a:ea typeface="Montserrat"/>
              <a:cs typeface="Montserrat"/>
              <a:sym typeface="Montserrat"/>
            </a:endParaRPr>
          </a:p>
        </p:txBody>
      </p:sp>
      <p:sp>
        <p:nvSpPr>
          <p:cNvPr id="546" name="Google Shape;546;p49"/>
          <p:cNvSpPr/>
          <p:nvPr/>
        </p:nvSpPr>
        <p:spPr>
          <a:xfrm>
            <a:off x="5825550" y="3016850"/>
            <a:ext cx="234900" cy="2103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7" name="Google Shape;547;p49"/>
          <p:cNvPicPr preferRelativeResize="0"/>
          <p:nvPr/>
        </p:nvPicPr>
        <p:blipFill>
          <a:blip r:embed="rId3">
            <a:alphaModFix/>
          </a:blip>
          <a:stretch>
            <a:fillRect/>
          </a:stretch>
        </p:blipFill>
        <p:spPr>
          <a:xfrm>
            <a:off x="603600" y="2481350"/>
            <a:ext cx="3581399" cy="2595081"/>
          </a:xfrm>
          <a:prstGeom prst="rect">
            <a:avLst/>
          </a:prstGeom>
          <a:noFill/>
          <a:ln>
            <a:noFill/>
          </a:ln>
        </p:spPr>
      </p:pic>
      <p:pic>
        <p:nvPicPr>
          <p:cNvPr id="548" name="Google Shape;548;p49"/>
          <p:cNvPicPr preferRelativeResize="0"/>
          <p:nvPr/>
        </p:nvPicPr>
        <p:blipFill>
          <a:blip r:embed="rId4">
            <a:alphaModFix/>
          </a:blip>
          <a:stretch>
            <a:fillRect/>
          </a:stretch>
        </p:blipFill>
        <p:spPr>
          <a:xfrm>
            <a:off x="4499000" y="3705250"/>
            <a:ext cx="3067550" cy="131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0"/>
          <p:cNvSpPr txBox="1">
            <a:spLocks noGrp="1"/>
          </p:cNvSpPr>
          <p:nvPr>
            <p:ph type="title"/>
          </p:nvPr>
        </p:nvSpPr>
        <p:spPr>
          <a:xfrm>
            <a:off x="-168025" y="286150"/>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 Statistical Analysis: Text Mining</a:t>
            </a:r>
            <a:endParaRPr/>
          </a:p>
        </p:txBody>
      </p:sp>
      <p:sp>
        <p:nvSpPr>
          <p:cNvPr id="560" name="Google Shape;560;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561" name="Google Shape;561;p50"/>
          <p:cNvSpPr txBox="1"/>
          <p:nvPr/>
        </p:nvSpPr>
        <p:spPr>
          <a:xfrm>
            <a:off x="411297" y="858850"/>
            <a:ext cx="61326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latin typeface="Montserrat"/>
                <a:ea typeface="Montserrat"/>
                <a:cs typeface="Montserrat"/>
                <a:sym typeface="Montserrat"/>
              </a:rPr>
              <a:t>We use</a:t>
            </a:r>
            <a:r>
              <a:rPr lang="en" sz="1300" b="1" dirty="0">
                <a:latin typeface="Montserrat"/>
                <a:ea typeface="Montserrat"/>
                <a:cs typeface="Montserrat"/>
                <a:sym typeface="Montserrat"/>
              </a:rPr>
              <a:t> restaurant dataset </a:t>
            </a:r>
            <a:r>
              <a:rPr lang="en" sz="1300" dirty="0">
                <a:latin typeface="Montserrat"/>
                <a:ea typeface="Montserrat"/>
                <a:cs typeface="Montserrat"/>
                <a:sym typeface="Montserrat"/>
              </a:rPr>
              <a:t>for text analysis. We first inspect violation comments and count word frequencies to identify common problems. Then, we build a word cloud to visualize.</a:t>
            </a:r>
            <a:endParaRPr sz="1300" dirty="0">
              <a:latin typeface="Montserrat"/>
              <a:ea typeface="Montserrat"/>
              <a:cs typeface="Montserrat"/>
              <a:sym typeface="Montserrat"/>
            </a:endParaRPr>
          </a:p>
          <a:p>
            <a:pPr marL="0" lvl="0" indent="0" algn="l" rtl="0">
              <a:spcBef>
                <a:spcPts val="0"/>
              </a:spcBef>
              <a:spcAft>
                <a:spcPts val="0"/>
              </a:spcAft>
              <a:buNone/>
            </a:pPr>
            <a:endParaRPr sz="1300" dirty="0">
              <a:latin typeface="Montserrat"/>
              <a:ea typeface="Montserrat"/>
              <a:cs typeface="Montserrat"/>
              <a:sym typeface="Montserrat"/>
            </a:endParaRPr>
          </a:p>
          <a:p>
            <a:pPr marL="0" lvl="0" indent="0" algn="l" rtl="0">
              <a:spcBef>
                <a:spcPts val="0"/>
              </a:spcBef>
              <a:spcAft>
                <a:spcPts val="0"/>
              </a:spcAft>
              <a:buNone/>
            </a:pPr>
            <a:r>
              <a:rPr lang="en" sz="1300" dirty="0">
                <a:latin typeface="Montserrat"/>
                <a:ea typeface="Montserrat"/>
                <a:cs typeface="Montserrat"/>
                <a:sym typeface="Montserrat"/>
              </a:rPr>
              <a:t>We find key words like </a:t>
            </a:r>
            <a:r>
              <a:rPr lang="en" sz="1300" b="1" dirty="0">
                <a:latin typeface="Montserrat"/>
                <a:ea typeface="Montserrat"/>
                <a:cs typeface="Montserrat"/>
                <a:sym typeface="Montserrat"/>
              </a:rPr>
              <a:t>flies and vermin(mouse) </a:t>
            </a:r>
            <a:r>
              <a:rPr lang="en" sz="1300" dirty="0">
                <a:latin typeface="Montserrat"/>
                <a:ea typeface="Montserrat"/>
                <a:cs typeface="Montserrat"/>
                <a:sym typeface="Montserrat"/>
              </a:rPr>
              <a:t>are frequently mentioned. </a:t>
            </a:r>
            <a:r>
              <a:rPr lang="en" sz="1300" dirty="0">
                <a:solidFill>
                  <a:schemeClr val="dk1"/>
                </a:solidFill>
                <a:latin typeface="Montserrat"/>
                <a:ea typeface="Montserrat"/>
                <a:cs typeface="Montserrat"/>
                <a:sym typeface="Montserrat"/>
              </a:rPr>
              <a:t>By putting the key words in context, we find that vermin only refers to no protection against mouse pollution. but flies indicate that besides no protection against files, clients actually see flies in restaurants.. </a:t>
            </a:r>
            <a:endParaRPr sz="1300" dirty="0">
              <a:latin typeface="Montserrat"/>
              <a:ea typeface="Montserrat"/>
              <a:cs typeface="Montserrat"/>
              <a:sym typeface="Montserrat"/>
            </a:endParaRPr>
          </a:p>
          <a:p>
            <a:pPr marL="0" lvl="0" indent="0" algn="l" rtl="0">
              <a:spcBef>
                <a:spcPts val="0"/>
              </a:spcBef>
              <a:spcAft>
                <a:spcPts val="0"/>
              </a:spcAft>
              <a:buNone/>
            </a:pPr>
            <a:endParaRPr sz="1300" dirty="0">
              <a:latin typeface="Montserrat"/>
              <a:ea typeface="Montserrat"/>
              <a:cs typeface="Montserrat"/>
              <a:sym typeface="Montserrat"/>
            </a:endParaRPr>
          </a:p>
          <a:p>
            <a:pPr marL="0" lvl="0" indent="0" algn="l" rtl="0">
              <a:spcBef>
                <a:spcPts val="0"/>
              </a:spcBef>
              <a:spcAft>
                <a:spcPts val="0"/>
              </a:spcAft>
              <a:buNone/>
            </a:pPr>
            <a:r>
              <a:rPr lang="en" sz="1300" dirty="0">
                <a:latin typeface="Montserrat"/>
                <a:ea typeface="Montserrat"/>
                <a:cs typeface="Montserrat"/>
                <a:sym typeface="Montserrat"/>
              </a:rPr>
              <a:t>We group comments by different restaurants. We build a dictionary only include  “flies” and “vermin” to see the top restaurant to avoid in </a:t>
            </a:r>
            <a:r>
              <a:rPr lang="en" sz="1300" dirty="0" err="1">
                <a:latin typeface="Montserrat"/>
                <a:ea typeface="Montserrat"/>
                <a:cs typeface="Montserrat"/>
                <a:sym typeface="Montserrat"/>
              </a:rPr>
              <a:t>nyc</a:t>
            </a:r>
            <a:r>
              <a:rPr lang="en" sz="1300" dirty="0">
                <a:latin typeface="Montserrat"/>
                <a:ea typeface="Montserrat"/>
                <a:cs typeface="Montserrat"/>
                <a:sym typeface="Montserrat"/>
              </a:rPr>
              <a:t>:</a:t>
            </a:r>
            <a:r>
              <a:rPr lang="en" sz="1300" b="1" dirty="0">
                <a:latin typeface="Montserrat"/>
                <a:ea typeface="Montserrat"/>
                <a:cs typeface="Montserrat"/>
                <a:sym typeface="Montserrat"/>
              </a:rPr>
              <a:t> </a:t>
            </a:r>
            <a:r>
              <a:rPr lang="en" sz="1300" b="1" dirty="0" err="1">
                <a:latin typeface="Montserrat"/>
                <a:ea typeface="Montserrat"/>
                <a:cs typeface="Montserrat"/>
                <a:sym typeface="Montserrat"/>
              </a:rPr>
              <a:t>Locanda</a:t>
            </a:r>
            <a:r>
              <a:rPr lang="en" sz="1300" b="1" dirty="0">
                <a:latin typeface="Montserrat"/>
                <a:ea typeface="Montserrat"/>
                <a:cs typeface="Montserrat"/>
                <a:sym typeface="Montserrat"/>
              </a:rPr>
              <a:t> </a:t>
            </a:r>
            <a:r>
              <a:rPr lang="en" sz="1300" b="1" dirty="0" err="1">
                <a:latin typeface="Montserrat"/>
                <a:ea typeface="Montserrat"/>
                <a:cs typeface="Montserrat"/>
                <a:sym typeface="Montserrat"/>
              </a:rPr>
              <a:t>Vini</a:t>
            </a:r>
            <a:r>
              <a:rPr lang="en" sz="1300" b="1" dirty="0">
                <a:latin typeface="Montserrat"/>
                <a:ea typeface="Montserrat"/>
                <a:cs typeface="Montserrat"/>
                <a:sym typeface="Montserrat"/>
              </a:rPr>
              <a:t> E </a:t>
            </a:r>
            <a:r>
              <a:rPr lang="en" sz="1300" b="1" dirty="0" err="1">
                <a:latin typeface="Montserrat"/>
                <a:ea typeface="Montserrat"/>
                <a:cs typeface="Montserrat"/>
                <a:sym typeface="Montserrat"/>
              </a:rPr>
              <a:t>Olii</a:t>
            </a:r>
            <a:endParaRPr sz="1300" b="1" dirty="0">
              <a:latin typeface="Montserrat"/>
              <a:ea typeface="Montserrat"/>
              <a:cs typeface="Montserrat"/>
              <a:sym typeface="Montserrat"/>
            </a:endParaRPr>
          </a:p>
          <a:p>
            <a:pPr marL="0" lvl="0" indent="0" algn="l" rtl="0">
              <a:spcBef>
                <a:spcPts val="0"/>
              </a:spcBef>
              <a:spcAft>
                <a:spcPts val="0"/>
              </a:spcAft>
              <a:buNone/>
            </a:pPr>
            <a:endParaRPr sz="1300" dirty="0">
              <a:latin typeface="Montserrat"/>
              <a:ea typeface="Montserrat"/>
              <a:cs typeface="Montserrat"/>
              <a:sym typeface="Montserrat"/>
            </a:endParaRPr>
          </a:p>
          <a:p>
            <a:pPr marL="0" lvl="0" indent="0" algn="l" rtl="0">
              <a:spcBef>
                <a:spcPts val="0"/>
              </a:spcBef>
              <a:spcAft>
                <a:spcPts val="0"/>
              </a:spcAft>
              <a:buNone/>
            </a:pPr>
            <a:endParaRPr sz="1300" dirty="0">
              <a:latin typeface="Montserrat"/>
              <a:ea typeface="Montserrat"/>
              <a:cs typeface="Montserrat"/>
              <a:sym typeface="Montserrat"/>
            </a:endParaRPr>
          </a:p>
        </p:txBody>
      </p:sp>
      <p:pic>
        <p:nvPicPr>
          <p:cNvPr id="562" name="Google Shape;562;p50"/>
          <p:cNvPicPr preferRelativeResize="0"/>
          <p:nvPr/>
        </p:nvPicPr>
        <p:blipFill>
          <a:blip r:embed="rId3">
            <a:alphaModFix/>
          </a:blip>
          <a:stretch>
            <a:fillRect/>
          </a:stretch>
        </p:blipFill>
        <p:spPr>
          <a:xfrm>
            <a:off x="6429000" y="1251675"/>
            <a:ext cx="2676474" cy="2665226"/>
          </a:xfrm>
          <a:prstGeom prst="rect">
            <a:avLst/>
          </a:prstGeom>
          <a:noFill/>
          <a:ln>
            <a:noFill/>
          </a:ln>
        </p:spPr>
      </p:pic>
      <p:pic>
        <p:nvPicPr>
          <p:cNvPr id="563" name="Google Shape;563;p50"/>
          <p:cNvPicPr preferRelativeResize="0"/>
          <p:nvPr/>
        </p:nvPicPr>
        <p:blipFill>
          <a:blip r:embed="rId4">
            <a:alphaModFix/>
          </a:blip>
          <a:stretch>
            <a:fillRect/>
          </a:stretch>
        </p:blipFill>
        <p:spPr>
          <a:xfrm>
            <a:off x="488550" y="3611875"/>
            <a:ext cx="5567048" cy="1341175"/>
          </a:xfrm>
          <a:prstGeom prst="rect">
            <a:avLst/>
          </a:prstGeom>
          <a:noFill/>
          <a:ln>
            <a:noFill/>
          </a:ln>
        </p:spPr>
      </p:pic>
      <p:sp>
        <p:nvSpPr>
          <p:cNvPr id="564" name="Google Shape;564;p50"/>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1"/>
          <p:cNvSpPr txBox="1">
            <a:spLocks noGrp="1"/>
          </p:cNvSpPr>
          <p:nvPr>
            <p:ph type="title"/>
          </p:nvPr>
        </p:nvSpPr>
        <p:spPr>
          <a:xfrm>
            <a:off x="794100" y="456263"/>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 Lessons Learned </a:t>
            </a:r>
            <a:endParaRPr/>
          </a:p>
        </p:txBody>
      </p:sp>
      <p:sp>
        <p:nvSpPr>
          <p:cNvPr id="570" name="Google Shape;57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571" name="Google Shape;571;p51"/>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solidFill>
                  <a:schemeClr val="dk2"/>
                </a:solidFill>
                <a:latin typeface="Open Sans"/>
                <a:ea typeface="Open Sans"/>
                <a:cs typeface="Open Sans"/>
                <a:sym typeface="Open Sans"/>
              </a:rPr>
              <a:t>Recommendations &amp; Lessons Learned</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
        <p:nvSpPr>
          <p:cNvPr id="572" name="Google Shape;572;p51"/>
          <p:cNvSpPr txBox="1"/>
          <p:nvPr/>
        </p:nvSpPr>
        <p:spPr>
          <a:xfrm>
            <a:off x="1650950" y="1125713"/>
            <a:ext cx="66513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Montserrat"/>
                <a:ea typeface="Montserrat"/>
                <a:cs typeface="Montserrat"/>
                <a:sym typeface="Montserrat"/>
              </a:rPr>
              <a:t>The “hotel_ny” dataset contains information about city, while the rest of datasets include borough as geographic information. For </a:t>
            </a:r>
            <a:r>
              <a:rPr lang="en" sz="1300">
                <a:solidFill>
                  <a:schemeClr val="dk1"/>
                </a:solidFill>
                <a:latin typeface="Montserrat"/>
                <a:ea typeface="Montserrat"/>
                <a:cs typeface="Montserrat"/>
                <a:sym typeface="Montserrat"/>
              </a:rPr>
              <a:t>better visualization and analysis purpose, </a:t>
            </a:r>
            <a:r>
              <a:rPr lang="en" sz="1300">
                <a:latin typeface="Montserrat"/>
                <a:ea typeface="Montserrat"/>
                <a:cs typeface="Montserrat"/>
                <a:sym typeface="Montserrat"/>
              </a:rPr>
              <a:t> we will make sure that </a:t>
            </a:r>
            <a:r>
              <a:rPr lang="en" sz="1300" b="1">
                <a:latin typeface="Montserrat"/>
                <a:ea typeface="Montserrat"/>
                <a:cs typeface="Montserrat"/>
                <a:sym typeface="Montserrat"/>
              </a:rPr>
              <a:t>all datasets are consistent</a:t>
            </a:r>
            <a:r>
              <a:rPr lang="en" sz="1300">
                <a:latin typeface="Montserrat"/>
                <a:ea typeface="Montserrat"/>
                <a:cs typeface="Montserrat"/>
                <a:sym typeface="Montserrat"/>
              </a:rPr>
              <a:t> in the future. </a:t>
            </a:r>
            <a:endParaRPr>
              <a:latin typeface="Montserrat"/>
              <a:ea typeface="Montserrat"/>
              <a:cs typeface="Montserrat"/>
              <a:sym typeface="Montserrat"/>
            </a:endParaRPr>
          </a:p>
        </p:txBody>
      </p:sp>
      <p:sp>
        <p:nvSpPr>
          <p:cNvPr id="573" name="Google Shape;573;p51"/>
          <p:cNvSpPr/>
          <p:nvPr/>
        </p:nvSpPr>
        <p:spPr>
          <a:xfrm>
            <a:off x="799475" y="1206500"/>
            <a:ext cx="714600" cy="66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74" name="Google Shape;574;p51"/>
          <p:cNvSpPr txBox="1"/>
          <p:nvPr/>
        </p:nvSpPr>
        <p:spPr>
          <a:xfrm>
            <a:off x="467825" y="1182938"/>
            <a:ext cx="1424700" cy="7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Poppins"/>
                <a:ea typeface="Poppins"/>
                <a:cs typeface="Poppins"/>
                <a:sym typeface="Poppins"/>
              </a:rPr>
              <a:t>01</a:t>
            </a:r>
            <a:endParaRPr sz="3000" b="1">
              <a:solidFill>
                <a:srgbClr val="FFFFFF"/>
              </a:solidFill>
              <a:latin typeface="Poppins"/>
              <a:ea typeface="Poppins"/>
              <a:cs typeface="Poppins"/>
              <a:sym typeface="Poppins"/>
            </a:endParaRPr>
          </a:p>
        </p:txBody>
      </p:sp>
      <p:sp>
        <p:nvSpPr>
          <p:cNvPr id="575" name="Google Shape;575;p51"/>
          <p:cNvSpPr/>
          <p:nvPr/>
        </p:nvSpPr>
        <p:spPr>
          <a:xfrm>
            <a:off x="794375" y="2195725"/>
            <a:ext cx="714600" cy="66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76" name="Google Shape;576;p51"/>
          <p:cNvSpPr txBox="1"/>
          <p:nvPr/>
        </p:nvSpPr>
        <p:spPr>
          <a:xfrm>
            <a:off x="439325" y="2195713"/>
            <a:ext cx="1424700" cy="7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Poppins"/>
                <a:ea typeface="Poppins"/>
                <a:cs typeface="Poppins"/>
                <a:sym typeface="Poppins"/>
              </a:rPr>
              <a:t>02</a:t>
            </a:r>
            <a:endParaRPr sz="3000" b="1">
              <a:solidFill>
                <a:srgbClr val="FFFFFF"/>
              </a:solidFill>
              <a:latin typeface="Poppins"/>
              <a:ea typeface="Poppins"/>
              <a:cs typeface="Poppins"/>
              <a:sym typeface="Poppins"/>
            </a:endParaRPr>
          </a:p>
        </p:txBody>
      </p:sp>
      <p:sp>
        <p:nvSpPr>
          <p:cNvPr id="577" name="Google Shape;577;p51"/>
          <p:cNvSpPr txBox="1"/>
          <p:nvPr/>
        </p:nvSpPr>
        <p:spPr>
          <a:xfrm>
            <a:off x="1705375" y="2129550"/>
            <a:ext cx="5993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Montserrat"/>
                <a:ea typeface="Montserrat"/>
                <a:cs typeface="Montserrat"/>
                <a:sym typeface="Montserrat"/>
              </a:rPr>
              <a:t>Our linear regression model has low R-square value and does not fit Airbnb data well. We should </a:t>
            </a:r>
            <a:r>
              <a:rPr lang="en" sz="1300" b="1">
                <a:solidFill>
                  <a:schemeClr val="dk1"/>
                </a:solidFill>
                <a:latin typeface="Montserrat"/>
                <a:ea typeface="Montserrat"/>
                <a:cs typeface="Montserrat"/>
                <a:sym typeface="Montserrat"/>
              </a:rPr>
              <a:t>add more independent variables</a:t>
            </a:r>
            <a:r>
              <a:rPr lang="en" sz="1300">
                <a:solidFill>
                  <a:schemeClr val="dk1"/>
                </a:solidFill>
                <a:latin typeface="Montserrat"/>
                <a:ea typeface="Montserrat"/>
                <a:cs typeface="Montserrat"/>
                <a:sym typeface="Montserrat"/>
              </a:rPr>
              <a:t> to improve the fit. </a:t>
            </a:r>
            <a:endParaRPr sz="1300">
              <a:latin typeface="Montserrat"/>
              <a:ea typeface="Montserrat"/>
              <a:cs typeface="Montserrat"/>
              <a:sym typeface="Montserrat"/>
            </a:endParaRPr>
          </a:p>
        </p:txBody>
      </p:sp>
      <p:sp>
        <p:nvSpPr>
          <p:cNvPr id="578" name="Google Shape;578;p51"/>
          <p:cNvSpPr/>
          <p:nvPr/>
        </p:nvSpPr>
        <p:spPr>
          <a:xfrm>
            <a:off x="794375" y="3110125"/>
            <a:ext cx="714600" cy="66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79" name="Google Shape;579;p51"/>
          <p:cNvSpPr txBox="1"/>
          <p:nvPr/>
        </p:nvSpPr>
        <p:spPr>
          <a:xfrm>
            <a:off x="439325" y="3110113"/>
            <a:ext cx="1424700" cy="7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Poppins"/>
                <a:ea typeface="Poppins"/>
                <a:cs typeface="Poppins"/>
                <a:sym typeface="Poppins"/>
              </a:rPr>
              <a:t>03</a:t>
            </a:r>
            <a:endParaRPr sz="3000" b="1">
              <a:solidFill>
                <a:srgbClr val="FFFFFF"/>
              </a:solidFill>
              <a:latin typeface="Poppins"/>
              <a:ea typeface="Poppins"/>
              <a:cs typeface="Poppins"/>
              <a:sym typeface="Poppins"/>
            </a:endParaRPr>
          </a:p>
        </p:txBody>
      </p:sp>
      <p:sp>
        <p:nvSpPr>
          <p:cNvPr id="580" name="Google Shape;580;p51"/>
          <p:cNvSpPr txBox="1"/>
          <p:nvPr/>
        </p:nvSpPr>
        <p:spPr>
          <a:xfrm>
            <a:off x="1705375" y="4045775"/>
            <a:ext cx="4142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Montserrat"/>
                <a:ea typeface="Montserrat"/>
                <a:cs typeface="Montserrat"/>
                <a:sym typeface="Montserrat"/>
              </a:rPr>
              <a:t>We have a better understanding to </a:t>
            </a:r>
            <a:r>
              <a:rPr lang="en" sz="1300" b="1">
                <a:solidFill>
                  <a:schemeClr val="dk1"/>
                </a:solidFill>
                <a:latin typeface="Montserrat"/>
                <a:ea typeface="Montserrat"/>
                <a:cs typeface="Montserrat"/>
                <a:sym typeface="Montserrat"/>
              </a:rPr>
              <a:t>data pipeline</a:t>
            </a:r>
            <a:r>
              <a:rPr lang="en" sz="1300">
                <a:solidFill>
                  <a:schemeClr val="dk1"/>
                </a:solidFill>
                <a:latin typeface="Montserrat"/>
                <a:ea typeface="Montserrat"/>
                <a:cs typeface="Montserrat"/>
                <a:sym typeface="Montserrat"/>
              </a:rPr>
              <a:t> after incorporating different data tools in this project.  </a:t>
            </a:r>
            <a:endParaRPr sz="1300">
              <a:latin typeface="Montserrat"/>
              <a:ea typeface="Montserrat"/>
              <a:cs typeface="Montserrat"/>
              <a:sym typeface="Montserrat"/>
            </a:endParaRPr>
          </a:p>
        </p:txBody>
      </p:sp>
      <p:sp>
        <p:nvSpPr>
          <p:cNvPr id="581" name="Google Shape;581;p51"/>
          <p:cNvSpPr txBox="1"/>
          <p:nvPr/>
        </p:nvSpPr>
        <p:spPr>
          <a:xfrm>
            <a:off x="1784550" y="3072025"/>
            <a:ext cx="57273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Montserrat"/>
                <a:ea typeface="Montserrat"/>
                <a:cs typeface="Montserrat"/>
                <a:sym typeface="Montserrat"/>
              </a:rPr>
              <a:t>The Import Wizard feature in MySQL workbench is </a:t>
            </a:r>
            <a:r>
              <a:rPr lang="en" sz="1300" b="1">
                <a:latin typeface="Montserrat"/>
                <a:ea typeface="Montserrat"/>
                <a:cs typeface="Montserrat"/>
                <a:sym typeface="Montserrat"/>
              </a:rPr>
              <a:t>time-consuming</a:t>
            </a:r>
            <a:r>
              <a:rPr lang="en" sz="1300">
                <a:latin typeface="Montserrat"/>
                <a:ea typeface="Montserrat"/>
                <a:cs typeface="Montserrat"/>
                <a:sym typeface="Montserrat"/>
              </a:rPr>
              <a:t> and involves many manual works, which make large data import </a:t>
            </a:r>
            <a:r>
              <a:rPr lang="en" sz="1300" b="1">
                <a:latin typeface="Montserrat"/>
                <a:ea typeface="Montserrat"/>
                <a:cs typeface="Montserrat"/>
                <a:sym typeface="Montserrat"/>
              </a:rPr>
              <a:t>infeasible</a:t>
            </a:r>
            <a:r>
              <a:rPr lang="en" sz="1300">
                <a:latin typeface="Montserrat"/>
                <a:ea typeface="Montserrat"/>
                <a:cs typeface="Montserrat"/>
                <a:sym typeface="Montserrat"/>
              </a:rPr>
              <a:t>. </a:t>
            </a:r>
            <a:endParaRPr sz="1300">
              <a:latin typeface="Montserrat"/>
              <a:ea typeface="Montserrat"/>
              <a:cs typeface="Montserrat"/>
              <a:sym typeface="Montserrat"/>
            </a:endParaRPr>
          </a:p>
        </p:txBody>
      </p:sp>
      <p:sp>
        <p:nvSpPr>
          <p:cNvPr id="582" name="Google Shape;582;p51"/>
          <p:cNvSpPr/>
          <p:nvPr/>
        </p:nvSpPr>
        <p:spPr>
          <a:xfrm>
            <a:off x="794375" y="4100725"/>
            <a:ext cx="714600" cy="66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83" name="Google Shape;583;p51"/>
          <p:cNvSpPr txBox="1"/>
          <p:nvPr/>
        </p:nvSpPr>
        <p:spPr>
          <a:xfrm>
            <a:off x="439325" y="4071613"/>
            <a:ext cx="1424700" cy="7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Poppins"/>
                <a:ea typeface="Poppins"/>
                <a:cs typeface="Poppins"/>
                <a:sym typeface="Poppins"/>
              </a:rPr>
              <a:t>04</a:t>
            </a:r>
            <a:endParaRPr sz="3000" b="1">
              <a:solidFill>
                <a:srgbClr val="FFFFFF"/>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52"/>
          <p:cNvPicPr preferRelativeResize="0"/>
          <p:nvPr/>
        </p:nvPicPr>
        <p:blipFill>
          <a:blip r:embed="rId3">
            <a:alphaModFix/>
          </a:blip>
          <a:stretch>
            <a:fillRect/>
          </a:stretch>
        </p:blipFill>
        <p:spPr>
          <a:xfrm>
            <a:off x="5992477" y="1492890"/>
            <a:ext cx="1109175" cy="1109200"/>
          </a:xfrm>
          <a:prstGeom prst="rect">
            <a:avLst/>
          </a:prstGeom>
          <a:noFill/>
          <a:ln>
            <a:noFill/>
          </a:ln>
        </p:spPr>
      </p:pic>
      <p:sp>
        <p:nvSpPr>
          <p:cNvPr id="589" name="Google Shape;589;p52"/>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 Recommendations</a:t>
            </a:r>
            <a:endParaRPr/>
          </a:p>
        </p:txBody>
      </p:sp>
      <p:sp>
        <p:nvSpPr>
          <p:cNvPr id="590" name="Google Shape;590;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591" name="Google Shape;591;p52"/>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solidFill>
                  <a:schemeClr val="dk2"/>
                </a:solidFill>
                <a:latin typeface="Open Sans"/>
                <a:ea typeface="Open Sans"/>
                <a:cs typeface="Open Sans"/>
                <a:sym typeface="Open Sans"/>
              </a:rPr>
              <a:t>Recommendations &amp; Lessons Learned</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
        <p:nvSpPr>
          <p:cNvPr id="592" name="Google Shape;592;p52"/>
          <p:cNvSpPr txBox="1"/>
          <p:nvPr/>
        </p:nvSpPr>
        <p:spPr>
          <a:xfrm>
            <a:off x="1585325" y="1806175"/>
            <a:ext cx="4178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Montserrat"/>
                <a:ea typeface="Montserrat"/>
                <a:cs typeface="Montserrat"/>
                <a:sym typeface="Montserrat"/>
              </a:rPr>
              <a:t>As volume of data increases, use </a:t>
            </a:r>
            <a:r>
              <a:rPr lang="en" sz="1300" b="1">
                <a:latin typeface="Montserrat"/>
                <a:ea typeface="Montserrat"/>
                <a:cs typeface="Montserrat"/>
                <a:sym typeface="Montserrat"/>
              </a:rPr>
              <a:t>GCP to load the data into SQL</a:t>
            </a:r>
            <a:r>
              <a:rPr lang="en" sz="1300">
                <a:latin typeface="Montserrat"/>
                <a:ea typeface="Montserrat"/>
                <a:cs typeface="Montserrat"/>
                <a:sym typeface="Montserrat"/>
              </a:rPr>
              <a:t> instead of using import wizard. </a:t>
            </a:r>
            <a:endParaRPr sz="1300">
              <a:latin typeface="Montserrat"/>
              <a:ea typeface="Montserrat"/>
              <a:cs typeface="Montserrat"/>
              <a:sym typeface="Montserrat"/>
            </a:endParaRPr>
          </a:p>
        </p:txBody>
      </p:sp>
      <p:sp>
        <p:nvSpPr>
          <p:cNvPr id="593" name="Google Shape;593;p52"/>
          <p:cNvSpPr txBox="1"/>
          <p:nvPr/>
        </p:nvSpPr>
        <p:spPr>
          <a:xfrm>
            <a:off x="641975" y="974875"/>
            <a:ext cx="7963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Currently, our database are suitable for users to perform operations such as insert, update, and delete hotel and airbnb data.</a:t>
            </a:r>
            <a:endParaRPr>
              <a:latin typeface="Montserrat"/>
              <a:ea typeface="Montserrat"/>
              <a:cs typeface="Montserrat"/>
              <a:sym typeface="Montserrat"/>
            </a:endParaRPr>
          </a:p>
        </p:txBody>
      </p:sp>
      <p:sp>
        <p:nvSpPr>
          <p:cNvPr id="594" name="Google Shape;594;p52"/>
          <p:cNvSpPr/>
          <p:nvPr/>
        </p:nvSpPr>
        <p:spPr>
          <a:xfrm>
            <a:off x="641975" y="1814725"/>
            <a:ext cx="714600" cy="66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95" name="Google Shape;595;p52"/>
          <p:cNvSpPr txBox="1"/>
          <p:nvPr/>
        </p:nvSpPr>
        <p:spPr>
          <a:xfrm>
            <a:off x="286925" y="1759925"/>
            <a:ext cx="1424700" cy="7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Poppins"/>
                <a:ea typeface="Poppins"/>
                <a:cs typeface="Poppins"/>
                <a:sym typeface="Poppins"/>
              </a:rPr>
              <a:t>01</a:t>
            </a:r>
            <a:endParaRPr sz="3000" b="1">
              <a:solidFill>
                <a:srgbClr val="FFFFFF"/>
              </a:solidFill>
              <a:latin typeface="Poppins"/>
              <a:ea typeface="Poppins"/>
              <a:cs typeface="Poppins"/>
              <a:sym typeface="Poppins"/>
            </a:endParaRPr>
          </a:p>
        </p:txBody>
      </p:sp>
      <p:sp>
        <p:nvSpPr>
          <p:cNvPr id="596" name="Google Shape;596;p52"/>
          <p:cNvSpPr txBox="1"/>
          <p:nvPr/>
        </p:nvSpPr>
        <p:spPr>
          <a:xfrm>
            <a:off x="1585325" y="2638300"/>
            <a:ext cx="43494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Use python to </a:t>
            </a:r>
            <a:r>
              <a:rPr lang="en" sz="1300" b="1">
                <a:solidFill>
                  <a:schemeClr val="dk1"/>
                </a:solidFill>
                <a:latin typeface="Montserrat"/>
                <a:ea typeface="Montserrat"/>
                <a:cs typeface="Montserrat"/>
                <a:sym typeface="Montserrat"/>
              </a:rPr>
              <a:t>web scrape</a:t>
            </a:r>
            <a:r>
              <a:rPr lang="en" sz="1300">
                <a:solidFill>
                  <a:schemeClr val="dk1"/>
                </a:solidFill>
                <a:latin typeface="Montserrat"/>
                <a:ea typeface="Montserrat"/>
                <a:cs typeface="Montserrat"/>
                <a:sym typeface="Montserrat"/>
              </a:rPr>
              <a:t> and collect Airbnb and hotel real time data to </a:t>
            </a:r>
            <a:r>
              <a:rPr lang="en" sz="1300" b="1">
                <a:solidFill>
                  <a:schemeClr val="dk1"/>
                </a:solidFill>
                <a:latin typeface="Montserrat"/>
                <a:ea typeface="Montserrat"/>
                <a:cs typeface="Montserrat"/>
                <a:sym typeface="Montserrat"/>
              </a:rPr>
              <a:t>update our database</a:t>
            </a:r>
            <a:r>
              <a:rPr lang="en" sz="1300">
                <a:solidFill>
                  <a:schemeClr val="dk1"/>
                </a:solidFill>
                <a:latin typeface="Montserrat"/>
                <a:ea typeface="Montserrat"/>
                <a:cs typeface="Montserrat"/>
                <a:sym typeface="Montserrat"/>
              </a:rPr>
              <a:t> with most recent information. Some ideal websites include Booking, Tripadvisor, Airbnb, Expedia, etc. </a:t>
            </a:r>
            <a:endParaRPr sz="1300">
              <a:latin typeface="Montserrat"/>
              <a:ea typeface="Montserrat"/>
              <a:cs typeface="Montserrat"/>
              <a:sym typeface="Montserrat"/>
            </a:endParaRPr>
          </a:p>
        </p:txBody>
      </p:sp>
      <p:sp>
        <p:nvSpPr>
          <p:cNvPr id="597" name="Google Shape;597;p52"/>
          <p:cNvSpPr/>
          <p:nvPr/>
        </p:nvSpPr>
        <p:spPr>
          <a:xfrm>
            <a:off x="641975" y="2805325"/>
            <a:ext cx="714600" cy="66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98" name="Google Shape;598;p52"/>
          <p:cNvSpPr txBox="1"/>
          <p:nvPr/>
        </p:nvSpPr>
        <p:spPr>
          <a:xfrm>
            <a:off x="286925" y="2805313"/>
            <a:ext cx="1424700" cy="7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Poppins"/>
                <a:ea typeface="Poppins"/>
                <a:cs typeface="Poppins"/>
                <a:sym typeface="Poppins"/>
              </a:rPr>
              <a:t>02</a:t>
            </a:r>
            <a:endParaRPr sz="3000" b="1">
              <a:solidFill>
                <a:srgbClr val="FFFFFF"/>
              </a:solidFill>
              <a:latin typeface="Poppins"/>
              <a:ea typeface="Poppins"/>
              <a:cs typeface="Poppins"/>
              <a:sym typeface="Poppins"/>
            </a:endParaRPr>
          </a:p>
        </p:txBody>
      </p:sp>
      <p:sp>
        <p:nvSpPr>
          <p:cNvPr id="599" name="Google Shape;599;p52"/>
          <p:cNvSpPr/>
          <p:nvPr/>
        </p:nvSpPr>
        <p:spPr>
          <a:xfrm>
            <a:off x="641975" y="3872125"/>
            <a:ext cx="714600" cy="66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600" name="Google Shape;600;p52"/>
          <p:cNvSpPr txBox="1"/>
          <p:nvPr/>
        </p:nvSpPr>
        <p:spPr>
          <a:xfrm>
            <a:off x="310325" y="3825013"/>
            <a:ext cx="1424700" cy="70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Poppins"/>
                <a:ea typeface="Poppins"/>
                <a:cs typeface="Poppins"/>
                <a:sym typeface="Poppins"/>
              </a:rPr>
              <a:t>03</a:t>
            </a:r>
            <a:endParaRPr sz="3000" b="1">
              <a:solidFill>
                <a:srgbClr val="FFFFFF"/>
              </a:solidFill>
              <a:latin typeface="Poppins"/>
              <a:ea typeface="Poppins"/>
              <a:cs typeface="Poppins"/>
              <a:sym typeface="Poppins"/>
            </a:endParaRPr>
          </a:p>
        </p:txBody>
      </p:sp>
      <p:sp>
        <p:nvSpPr>
          <p:cNvPr id="601" name="Google Shape;601;p52"/>
          <p:cNvSpPr txBox="1"/>
          <p:nvPr/>
        </p:nvSpPr>
        <p:spPr>
          <a:xfrm>
            <a:off x="1643075" y="3792975"/>
            <a:ext cx="4349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Montserrat"/>
                <a:ea typeface="Montserrat"/>
                <a:cs typeface="Montserrat"/>
                <a:sym typeface="Montserrat"/>
              </a:rPr>
              <a:t>With </a:t>
            </a:r>
            <a:r>
              <a:rPr lang="en" sz="1300" b="1">
                <a:solidFill>
                  <a:schemeClr val="dk1"/>
                </a:solidFill>
                <a:latin typeface="Montserrat"/>
                <a:ea typeface="Montserrat"/>
                <a:cs typeface="Montserrat"/>
                <a:sym typeface="Montserrat"/>
              </a:rPr>
              <a:t>real-time data</a:t>
            </a:r>
            <a:r>
              <a:rPr lang="en" sz="1300">
                <a:solidFill>
                  <a:schemeClr val="dk1"/>
                </a:solidFill>
                <a:latin typeface="Montserrat"/>
                <a:ea typeface="Montserrat"/>
                <a:cs typeface="Montserrat"/>
                <a:sym typeface="Montserrat"/>
              </a:rPr>
              <a:t>, we can conduct </a:t>
            </a:r>
            <a:r>
              <a:rPr lang="en" sz="1300" b="1">
                <a:solidFill>
                  <a:schemeClr val="dk1"/>
                </a:solidFill>
                <a:latin typeface="Montserrat"/>
                <a:ea typeface="Montserrat"/>
                <a:cs typeface="Montserrat"/>
                <a:sym typeface="Montserrat"/>
              </a:rPr>
              <a:t>time series analysis </a:t>
            </a:r>
            <a:r>
              <a:rPr lang="en" sz="1300">
                <a:solidFill>
                  <a:schemeClr val="dk1"/>
                </a:solidFill>
                <a:latin typeface="Montserrat"/>
                <a:ea typeface="Montserrat"/>
                <a:cs typeface="Montserrat"/>
                <a:sym typeface="Montserrat"/>
              </a:rPr>
              <a:t>to identify trends and systematic patterns as well as making predictions </a:t>
            </a:r>
            <a:endParaRPr sz="1300">
              <a:latin typeface="Montserrat"/>
              <a:ea typeface="Montserrat"/>
              <a:cs typeface="Montserrat"/>
              <a:sym typeface="Montserrat"/>
            </a:endParaRPr>
          </a:p>
        </p:txBody>
      </p:sp>
      <p:pic>
        <p:nvPicPr>
          <p:cNvPr id="602" name="Google Shape;602;p52"/>
          <p:cNvPicPr preferRelativeResize="0"/>
          <p:nvPr/>
        </p:nvPicPr>
        <p:blipFill>
          <a:blip r:embed="rId4">
            <a:alphaModFix/>
          </a:blip>
          <a:stretch>
            <a:fillRect/>
          </a:stretch>
        </p:blipFill>
        <p:spPr>
          <a:xfrm>
            <a:off x="7639771" y="2633225"/>
            <a:ext cx="852204" cy="480159"/>
          </a:xfrm>
          <a:prstGeom prst="rect">
            <a:avLst/>
          </a:prstGeom>
          <a:noFill/>
          <a:ln>
            <a:noFill/>
          </a:ln>
        </p:spPr>
      </p:pic>
      <p:pic>
        <p:nvPicPr>
          <p:cNvPr id="603" name="Google Shape;603;p52"/>
          <p:cNvPicPr preferRelativeResize="0"/>
          <p:nvPr/>
        </p:nvPicPr>
        <p:blipFill>
          <a:blip r:embed="rId5">
            <a:alphaModFix/>
          </a:blip>
          <a:stretch>
            <a:fillRect/>
          </a:stretch>
        </p:blipFill>
        <p:spPr>
          <a:xfrm>
            <a:off x="6382224" y="3205884"/>
            <a:ext cx="824112" cy="536539"/>
          </a:xfrm>
          <a:prstGeom prst="rect">
            <a:avLst/>
          </a:prstGeom>
          <a:noFill/>
          <a:ln>
            <a:noFill/>
          </a:ln>
        </p:spPr>
      </p:pic>
      <p:pic>
        <p:nvPicPr>
          <p:cNvPr id="604" name="Google Shape;604;p52"/>
          <p:cNvPicPr preferRelativeResize="0"/>
          <p:nvPr/>
        </p:nvPicPr>
        <p:blipFill>
          <a:blip r:embed="rId6">
            <a:alphaModFix/>
          </a:blip>
          <a:stretch>
            <a:fillRect/>
          </a:stretch>
        </p:blipFill>
        <p:spPr>
          <a:xfrm>
            <a:off x="7677935" y="3305295"/>
            <a:ext cx="775859" cy="437129"/>
          </a:xfrm>
          <a:prstGeom prst="rect">
            <a:avLst/>
          </a:prstGeom>
          <a:noFill/>
          <a:ln>
            <a:noFill/>
          </a:ln>
        </p:spPr>
      </p:pic>
      <p:pic>
        <p:nvPicPr>
          <p:cNvPr id="605" name="Google Shape;605;p52"/>
          <p:cNvPicPr preferRelativeResize="0"/>
          <p:nvPr/>
        </p:nvPicPr>
        <p:blipFill>
          <a:blip r:embed="rId7">
            <a:alphaModFix/>
          </a:blip>
          <a:stretch>
            <a:fillRect/>
          </a:stretch>
        </p:blipFill>
        <p:spPr>
          <a:xfrm>
            <a:off x="6163475" y="2726930"/>
            <a:ext cx="1234586" cy="386443"/>
          </a:xfrm>
          <a:prstGeom prst="rect">
            <a:avLst/>
          </a:prstGeom>
          <a:noFill/>
          <a:ln>
            <a:noFill/>
          </a:ln>
        </p:spPr>
      </p:pic>
      <p:pic>
        <p:nvPicPr>
          <p:cNvPr id="606" name="Google Shape;606;p52"/>
          <p:cNvPicPr preferRelativeResize="0"/>
          <p:nvPr/>
        </p:nvPicPr>
        <p:blipFill>
          <a:blip r:embed="rId8">
            <a:alphaModFix/>
          </a:blip>
          <a:stretch>
            <a:fillRect/>
          </a:stretch>
        </p:blipFill>
        <p:spPr>
          <a:xfrm>
            <a:off x="7564675" y="1514825"/>
            <a:ext cx="985200" cy="985200"/>
          </a:xfrm>
          <a:prstGeom prst="rect">
            <a:avLst/>
          </a:prstGeom>
          <a:noFill/>
          <a:ln>
            <a:noFill/>
          </a:ln>
        </p:spPr>
      </p:pic>
      <p:sp>
        <p:nvSpPr>
          <p:cNvPr id="607" name="Google Shape;607;p52"/>
          <p:cNvSpPr/>
          <p:nvPr/>
        </p:nvSpPr>
        <p:spPr>
          <a:xfrm>
            <a:off x="7097050" y="1963900"/>
            <a:ext cx="358500" cy="3078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8" name="Google Shape;608;p52"/>
          <p:cNvPicPr preferRelativeResize="0"/>
          <p:nvPr/>
        </p:nvPicPr>
        <p:blipFill>
          <a:blip r:embed="rId9">
            <a:alphaModFix/>
          </a:blip>
          <a:stretch>
            <a:fillRect/>
          </a:stretch>
        </p:blipFill>
        <p:spPr>
          <a:xfrm>
            <a:off x="6579850" y="3830925"/>
            <a:ext cx="1424700" cy="1068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3"/>
          <p:cNvSpPr txBox="1">
            <a:spLocks noGrp="1"/>
          </p:cNvSpPr>
          <p:nvPr>
            <p:ph type="title"/>
          </p:nvPr>
        </p:nvSpPr>
        <p:spPr>
          <a:xfrm>
            <a:off x="8702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07 Our Team</a:t>
            </a:r>
            <a:endParaRPr/>
          </a:p>
        </p:txBody>
      </p:sp>
      <p:sp>
        <p:nvSpPr>
          <p:cNvPr id="614" name="Google Shape;614;p53"/>
          <p:cNvSpPr txBox="1">
            <a:spLocks noGrp="1"/>
          </p:cNvSpPr>
          <p:nvPr>
            <p:ph type="subTitle" idx="1"/>
          </p:nvPr>
        </p:nvSpPr>
        <p:spPr>
          <a:xfrm>
            <a:off x="311225" y="33913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Naibo Hu(Ray)</a:t>
            </a:r>
            <a:endParaRPr/>
          </a:p>
        </p:txBody>
      </p:sp>
      <p:sp>
        <p:nvSpPr>
          <p:cNvPr id="615" name="Google Shape;615;p53"/>
          <p:cNvSpPr txBox="1">
            <a:spLocks noGrp="1"/>
          </p:cNvSpPr>
          <p:nvPr>
            <p:ph type="subTitle" idx="3"/>
          </p:nvPr>
        </p:nvSpPr>
        <p:spPr>
          <a:xfrm>
            <a:off x="2379875" y="33913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Fan Fei (Fiona)</a:t>
            </a:r>
            <a:endParaRPr/>
          </a:p>
        </p:txBody>
      </p:sp>
      <p:pic>
        <p:nvPicPr>
          <p:cNvPr id="616" name="Google Shape;616;p53"/>
          <p:cNvPicPr preferRelativeResize="0"/>
          <p:nvPr/>
        </p:nvPicPr>
        <p:blipFill rotWithShape="1">
          <a:blip r:embed="rId3">
            <a:alphaModFix/>
          </a:blip>
          <a:srcRect t="7801" b="19423"/>
          <a:stretch/>
        </p:blipFill>
        <p:spPr>
          <a:xfrm>
            <a:off x="2587025" y="1392475"/>
            <a:ext cx="1847400" cy="1825800"/>
          </a:xfrm>
          <a:prstGeom prst="ellipse">
            <a:avLst/>
          </a:prstGeom>
          <a:noFill/>
          <a:ln>
            <a:noFill/>
          </a:ln>
        </p:spPr>
      </p:pic>
      <p:pic>
        <p:nvPicPr>
          <p:cNvPr id="617" name="Google Shape;617;p53"/>
          <p:cNvPicPr preferRelativeResize="0"/>
          <p:nvPr/>
        </p:nvPicPr>
        <p:blipFill rotWithShape="1">
          <a:blip r:embed="rId4">
            <a:alphaModFix/>
          </a:blip>
          <a:srcRect l="3651" t="16816" b="13175"/>
          <a:stretch/>
        </p:blipFill>
        <p:spPr>
          <a:xfrm>
            <a:off x="452225" y="1392475"/>
            <a:ext cx="1884600" cy="1825800"/>
          </a:xfrm>
          <a:prstGeom prst="ellipse">
            <a:avLst/>
          </a:prstGeom>
          <a:noFill/>
          <a:ln>
            <a:noFill/>
          </a:ln>
        </p:spPr>
      </p:pic>
      <p:sp>
        <p:nvSpPr>
          <p:cNvPr id="618" name="Google Shape;618;p53"/>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txBox="1">
            <a:spLocks noGrp="1"/>
          </p:cNvSpPr>
          <p:nvPr>
            <p:ph type="subTitle" idx="1"/>
          </p:nvPr>
        </p:nvSpPr>
        <p:spPr>
          <a:xfrm>
            <a:off x="4654625" y="33913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Zihao Liu</a:t>
            </a:r>
            <a:endParaRPr/>
          </a:p>
        </p:txBody>
      </p:sp>
      <p:sp>
        <p:nvSpPr>
          <p:cNvPr id="620" name="Google Shape;620;p53"/>
          <p:cNvSpPr txBox="1">
            <a:spLocks noGrp="1"/>
          </p:cNvSpPr>
          <p:nvPr>
            <p:ph type="subTitle" idx="3"/>
          </p:nvPr>
        </p:nvSpPr>
        <p:spPr>
          <a:xfrm>
            <a:off x="6571900" y="3391300"/>
            <a:ext cx="28008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Pengfei Gu (David)</a:t>
            </a:r>
            <a:endParaRPr/>
          </a:p>
        </p:txBody>
      </p:sp>
      <p:pic>
        <p:nvPicPr>
          <p:cNvPr id="621" name="Google Shape;621;p53"/>
          <p:cNvPicPr preferRelativeResize="0"/>
          <p:nvPr/>
        </p:nvPicPr>
        <p:blipFill rotWithShape="1">
          <a:blip r:embed="rId5">
            <a:alphaModFix/>
          </a:blip>
          <a:srcRect t="583" b="583"/>
          <a:stretch/>
        </p:blipFill>
        <p:spPr>
          <a:xfrm>
            <a:off x="6930425" y="1392475"/>
            <a:ext cx="1847400" cy="1825800"/>
          </a:xfrm>
          <a:prstGeom prst="ellipse">
            <a:avLst/>
          </a:prstGeom>
          <a:noFill/>
          <a:ln>
            <a:noFill/>
          </a:ln>
        </p:spPr>
      </p:pic>
      <p:pic>
        <p:nvPicPr>
          <p:cNvPr id="622" name="Google Shape;622;p53"/>
          <p:cNvPicPr preferRelativeResize="0"/>
          <p:nvPr/>
        </p:nvPicPr>
        <p:blipFill rotWithShape="1">
          <a:blip r:embed="rId6">
            <a:alphaModFix/>
          </a:blip>
          <a:srcRect t="2353" b="2344"/>
          <a:stretch/>
        </p:blipFill>
        <p:spPr>
          <a:xfrm>
            <a:off x="4871825" y="1392475"/>
            <a:ext cx="1884600" cy="1825800"/>
          </a:xfrm>
          <a:prstGeom prst="ellipse">
            <a:avLst/>
          </a:prstGeom>
          <a:noFill/>
          <a:ln>
            <a:noFill/>
          </a:ln>
        </p:spPr>
      </p:pic>
      <p:sp>
        <p:nvSpPr>
          <p:cNvPr id="623" name="Google Shape;623;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624" name="Google Shape;624;p53"/>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Tools &amp; Methodology </a:t>
            </a:r>
            <a:r>
              <a:rPr lang="en" sz="800" b="1">
                <a:latin typeface="Open Sans"/>
                <a:ea typeface="Open Sans"/>
                <a:cs typeface="Open Sans"/>
                <a:sym typeface="Open Sans"/>
              </a:rPr>
              <a:t>| </a:t>
            </a:r>
            <a:r>
              <a:rPr lang="en" sz="800" b="1">
                <a:solidFill>
                  <a:schemeClr val="dk1"/>
                </a:solidFill>
                <a:latin typeface="Open Sans"/>
                <a:ea typeface="Open Sans"/>
                <a:cs typeface="Open Sans"/>
                <a:sym typeface="Open Sans"/>
              </a:rPr>
              <a:t>Analysis &amp; Insights</a:t>
            </a:r>
            <a:r>
              <a:rPr lang="en" sz="800" b="1">
                <a:solidFill>
                  <a:srgbClr val="000000"/>
                </a:solidFill>
                <a:latin typeface="Open Sans"/>
                <a:ea typeface="Open Sans"/>
                <a:cs typeface="Open Sans"/>
                <a:sym typeface="Open Sans"/>
              </a:rPr>
              <a:t> | </a:t>
            </a:r>
            <a:r>
              <a:rPr lang="en" sz="800" b="1">
                <a:solidFill>
                  <a:schemeClr val="dk1"/>
                </a:solidFill>
                <a:latin typeface="Open Sans"/>
                <a:ea typeface="Open Sans"/>
                <a:cs typeface="Open Sans"/>
                <a:sym typeface="Open Sans"/>
              </a:rPr>
              <a:t>Recommendations &amp; Lessons Learned</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Our Team </a:t>
            </a:r>
            <a:r>
              <a:rPr lang="en" sz="800" b="1">
                <a:latin typeface="Open Sans"/>
                <a:ea typeface="Open Sans"/>
                <a:cs typeface="Open Sans"/>
                <a:sym typeface="Open Sans"/>
              </a:rPr>
              <a:t>| Appendix</a:t>
            </a:r>
            <a:endParaRPr sz="800" b="1">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4"/>
          <p:cNvSpPr txBox="1">
            <a:spLocks noGrp="1"/>
          </p:cNvSpPr>
          <p:nvPr>
            <p:ph type="title"/>
          </p:nvPr>
        </p:nvSpPr>
        <p:spPr>
          <a:xfrm>
            <a:off x="713225" y="1170000"/>
            <a:ext cx="5533200" cy="28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a:t>08 Appendix</a:t>
            </a:r>
            <a:endParaRPr sz="5000"/>
          </a:p>
        </p:txBody>
      </p:sp>
      <p:sp>
        <p:nvSpPr>
          <p:cNvPr id="630" name="Google Shape;63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636" name="Google Shape;636;p55"/>
          <p:cNvSpPr txBox="1">
            <a:spLocks noGrp="1"/>
          </p:cNvSpPr>
          <p:nvPr>
            <p:ph type="title" idx="4294967295"/>
          </p:nvPr>
        </p:nvSpPr>
        <p:spPr>
          <a:xfrm>
            <a:off x="717800" y="30697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1"/>
                </a:solidFill>
              </a:rPr>
              <a:t>Data ETL Python: NY Airbnb </a:t>
            </a:r>
            <a:endParaRPr>
              <a:solidFill>
                <a:schemeClr val="accent1"/>
              </a:solidFill>
            </a:endParaRPr>
          </a:p>
        </p:txBody>
      </p:sp>
      <p:pic>
        <p:nvPicPr>
          <p:cNvPr id="637" name="Google Shape;637;p55"/>
          <p:cNvPicPr preferRelativeResize="0"/>
          <p:nvPr/>
        </p:nvPicPr>
        <p:blipFill rotWithShape="1">
          <a:blip r:embed="rId3">
            <a:alphaModFix/>
          </a:blip>
          <a:srcRect b="71899"/>
          <a:stretch/>
        </p:blipFill>
        <p:spPr>
          <a:xfrm>
            <a:off x="228500" y="944275"/>
            <a:ext cx="8473902" cy="753700"/>
          </a:xfrm>
          <a:prstGeom prst="rect">
            <a:avLst/>
          </a:prstGeom>
          <a:noFill/>
          <a:ln>
            <a:noFill/>
          </a:ln>
        </p:spPr>
      </p:pic>
      <p:pic>
        <p:nvPicPr>
          <p:cNvPr id="638" name="Google Shape;638;p55"/>
          <p:cNvPicPr preferRelativeResize="0"/>
          <p:nvPr/>
        </p:nvPicPr>
        <p:blipFill>
          <a:blip r:embed="rId4">
            <a:alphaModFix/>
          </a:blip>
          <a:stretch>
            <a:fillRect/>
          </a:stretch>
        </p:blipFill>
        <p:spPr>
          <a:xfrm>
            <a:off x="355750" y="1884225"/>
            <a:ext cx="8346650" cy="2713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644" name="Google Shape;644;p56"/>
          <p:cNvSpPr txBox="1">
            <a:spLocks noGrp="1"/>
          </p:cNvSpPr>
          <p:nvPr>
            <p:ph type="title" idx="4294967295"/>
          </p:nvPr>
        </p:nvSpPr>
        <p:spPr>
          <a:xfrm>
            <a:off x="423225" y="800900"/>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1"/>
                </a:solidFill>
              </a:rPr>
              <a:t>Data ETL Python: NY Airbnb </a:t>
            </a:r>
            <a:endParaRPr>
              <a:solidFill>
                <a:schemeClr val="accent1"/>
              </a:solidFill>
            </a:endParaRPr>
          </a:p>
        </p:txBody>
      </p:sp>
      <p:pic>
        <p:nvPicPr>
          <p:cNvPr id="645" name="Google Shape;645;p56"/>
          <p:cNvPicPr preferRelativeResize="0"/>
          <p:nvPr/>
        </p:nvPicPr>
        <p:blipFill>
          <a:blip r:embed="rId3">
            <a:alphaModFix/>
          </a:blip>
          <a:stretch>
            <a:fillRect/>
          </a:stretch>
        </p:blipFill>
        <p:spPr>
          <a:xfrm>
            <a:off x="312475" y="1772400"/>
            <a:ext cx="4078676" cy="2489425"/>
          </a:xfrm>
          <a:prstGeom prst="rect">
            <a:avLst/>
          </a:prstGeom>
          <a:noFill/>
          <a:ln>
            <a:noFill/>
          </a:ln>
        </p:spPr>
      </p:pic>
      <p:pic>
        <p:nvPicPr>
          <p:cNvPr id="646" name="Google Shape;646;p56"/>
          <p:cNvPicPr preferRelativeResize="0"/>
          <p:nvPr/>
        </p:nvPicPr>
        <p:blipFill>
          <a:blip r:embed="rId4">
            <a:alphaModFix/>
          </a:blip>
          <a:stretch>
            <a:fillRect/>
          </a:stretch>
        </p:blipFill>
        <p:spPr>
          <a:xfrm>
            <a:off x="4451975" y="1792400"/>
            <a:ext cx="4412498" cy="248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641600" y="611775"/>
            <a:ext cx="7708200" cy="7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 Executive Summary</a:t>
            </a:r>
            <a:endParaRPr/>
          </a:p>
        </p:txBody>
      </p:sp>
      <p:sp>
        <p:nvSpPr>
          <p:cNvPr id="236" name="Google Shape;236;p30"/>
          <p:cNvSpPr txBox="1">
            <a:spLocks noGrp="1"/>
          </p:cNvSpPr>
          <p:nvPr>
            <p:ph type="subTitle" idx="1"/>
          </p:nvPr>
        </p:nvSpPr>
        <p:spPr>
          <a:xfrm>
            <a:off x="470550" y="1352175"/>
            <a:ext cx="6774000" cy="3398100"/>
          </a:xfrm>
          <a:prstGeom prst="rect">
            <a:avLst/>
          </a:prstGeom>
        </p:spPr>
        <p:txBody>
          <a:bodyPr spcFirstLastPara="1" wrap="square" lIns="91425" tIns="91425" rIns="91425" bIns="91425" anchor="t" anchorCtr="0">
            <a:noAutofit/>
          </a:bodyPr>
          <a:lstStyle/>
          <a:p>
            <a:pPr marL="457200" marR="50800" lvl="0" indent="0" algn="l" rtl="0">
              <a:lnSpc>
                <a:spcPct val="115000"/>
              </a:lnSpc>
              <a:spcBef>
                <a:spcPts val="0"/>
              </a:spcBef>
              <a:spcAft>
                <a:spcPts val="0"/>
              </a:spcAft>
              <a:buClr>
                <a:schemeClr val="dk1"/>
              </a:buClr>
              <a:buSzPts val="1100"/>
              <a:buFont typeface="Arial"/>
              <a:buNone/>
            </a:pPr>
            <a:r>
              <a:rPr lang="en"/>
              <a:t>The hospitality industry just experienced recession due to COVID-19 and is currently in a recovery stage. As people start to travel more, they face the problem of finding comfortable residences, convenient dine-in options, as well as safe environment.</a:t>
            </a:r>
            <a:endParaRPr/>
          </a:p>
          <a:p>
            <a:pPr marL="457200" marR="50800" lvl="0" indent="0" algn="l" rtl="0">
              <a:lnSpc>
                <a:spcPct val="115000"/>
              </a:lnSpc>
              <a:spcBef>
                <a:spcPts val="1600"/>
              </a:spcBef>
              <a:spcAft>
                <a:spcPts val="0"/>
              </a:spcAft>
              <a:buClr>
                <a:schemeClr val="dk1"/>
              </a:buClr>
              <a:buSzPts val="1100"/>
              <a:buFont typeface="Arial"/>
              <a:buNone/>
            </a:pPr>
            <a:r>
              <a:rPr lang="en"/>
              <a:t>Our group aims to analyze and visualize factors that characterize high quality hotels and Airbnbs in New York State and provide travellers with optimal decision that best suit their needs. </a:t>
            </a:r>
            <a:endParaRPr/>
          </a:p>
          <a:p>
            <a:pPr marL="457200" marR="50800" lvl="0" indent="0" algn="l" rtl="0">
              <a:lnSpc>
                <a:spcPct val="115000"/>
              </a:lnSpc>
              <a:spcBef>
                <a:spcPts val="1600"/>
              </a:spcBef>
              <a:spcAft>
                <a:spcPts val="0"/>
              </a:spcAft>
              <a:buClr>
                <a:schemeClr val="dk1"/>
              </a:buClr>
              <a:buSzPts val="1100"/>
              <a:buFont typeface="Arial"/>
              <a:buNone/>
            </a:pPr>
            <a:r>
              <a:rPr lang="en"/>
              <a:t>To provide insights that are data-driven and unbiased for decision making, our project will use Python, OpenRefine, R, Google Cloud Platform, SQL, and Tableau for data processing, data analysis, and data visualization. </a:t>
            </a:r>
            <a:endParaRPr/>
          </a:p>
          <a:p>
            <a:pPr marL="457200" marR="50800" lvl="0" indent="0" algn="l" rtl="0">
              <a:spcBef>
                <a:spcPts val="1600"/>
              </a:spcBef>
              <a:spcAft>
                <a:spcPts val="1600"/>
              </a:spcAft>
              <a:buNone/>
            </a:pPr>
            <a:endParaRPr/>
          </a:p>
        </p:txBody>
      </p:sp>
      <p:sp>
        <p:nvSpPr>
          <p:cNvPr id="237" name="Google Shape;237;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38" name="Google Shape;238;p30"/>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latin typeface="Open Sans"/>
                <a:ea typeface="Open Sans"/>
                <a:cs typeface="Open Sans"/>
                <a:sym typeface="Open Sans"/>
              </a:rPr>
              <a:t>Executive Summary</a:t>
            </a:r>
            <a:r>
              <a:rPr lang="en" sz="800" b="1">
                <a:latin typeface="Open Sans"/>
                <a:ea typeface="Open Sans"/>
                <a:cs typeface="Open Sans"/>
                <a:sym typeface="Open Sans"/>
              </a:rPr>
              <a:t>| Business Use Case</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Tools &amp; Methodology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652" name="Google Shape;652;p57"/>
          <p:cNvPicPr preferRelativeResize="0"/>
          <p:nvPr/>
        </p:nvPicPr>
        <p:blipFill>
          <a:blip r:embed="rId3">
            <a:alphaModFix/>
          </a:blip>
          <a:stretch>
            <a:fillRect/>
          </a:stretch>
        </p:blipFill>
        <p:spPr>
          <a:xfrm>
            <a:off x="732625" y="1070127"/>
            <a:ext cx="2612150" cy="3674300"/>
          </a:xfrm>
          <a:prstGeom prst="rect">
            <a:avLst/>
          </a:prstGeom>
          <a:noFill/>
          <a:ln>
            <a:noFill/>
          </a:ln>
        </p:spPr>
      </p:pic>
      <p:pic>
        <p:nvPicPr>
          <p:cNvPr id="653" name="Google Shape;653;p57"/>
          <p:cNvPicPr preferRelativeResize="0"/>
          <p:nvPr/>
        </p:nvPicPr>
        <p:blipFill>
          <a:blip r:embed="rId4">
            <a:alphaModFix/>
          </a:blip>
          <a:stretch>
            <a:fillRect/>
          </a:stretch>
        </p:blipFill>
        <p:spPr>
          <a:xfrm>
            <a:off x="3820577" y="1132225"/>
            <a:ext cx="3291224" cy="3550100"/>
          </a:xfrm>
          <a:prstGeom prst="rect">
            <a:avLst/>
          </a:prstGeom>
          <a:noFill/>
          <a:ln>
            <a:noFill/>
          </a:ln>
        </p:spPr>
      </p:pic>
      <p:sp>
        <p:nvSpPr>
          <p:cNvPr id="654" name="Google Shape;654;p57"/>
          <p:cNvSpPr txBox="1">
            <a:spLocks noGrp="1"/>
          </p:cNvSpPr>
          <p:nvPr>
            <p:ph type="title" idx="4294967295"/>
          </p:nvPr>
        </p:nvSpPr>
        <p:spPr>
          <a:xfrm>
            <a:off x="728025" y="343700"/>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Data ETL Python: NY Airbnb </a:t>
            </a:r>
            <a:endParaRPr>
              <a:solidFill>
                <a:schemeClr val="accen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660" name="Google Shape;660;p58"/>
          <p:cNvPicPr preferRelativeResize="0"/>
          <p:nvPr/>
        </p:nvPicPr>
        <p:blipFill>
          <a:blip r:embed="rId3">
            <a:alphaModFix/>
          </a:blip>
          <a:stretch>
            <a:fillRect/>
          </a:stretch>
        </p:blipFill>
        <p:spPr>
          <a:xfrm>
            <a:off x="617400" y="849475"/>
            <a:ext cx="8056576" cy="4118674"/>
          </a:xfrm>
          <a:prstGeom prst="rect">
            <a:avLst/>
          </a:prstGeom>
          <a:noFill/>
          <a:ln>
            <a:noFill/>
          </a:ln>
        </p:spPr>
      </p:pic>
      <p:sp>
        <p:nvSpPr>
          <p:cNvPr id="661" name="Google Shape;661;p58"/>
          <p:cNvSpPr txBox="1">
            <a:spLocks noGrp="1"/>
          </p:cNvSpPr>
          <p:nvPr>
            <p:ph type="title" idx="4294967295"/>
          </p:nvPr>
        </p:nvSpPr>
        <p:spPr>
          <a:xfrm>
            <a:off x="575625" y="267500"/>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Data ETL Python: NY Hotel</a:t>
            </a:r>
            <a:endParaRPr>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9"/>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Data ETL Python: NY Hotel</a:t>
            </a:r>
            <a:endParaRPr/>
          </a:p>
          <a:p>
            <a:pPr marL="0" lvl="0" indent="0" algn="l" rtl="0">
              <a:spcBef>
                <a:spcPts val="0"/>
              </a:spcBef>
              <a:spcAft>
                <a:spcPts val="0"/>
              </a:spcAft>
              <a:buNone/>
            </a:pPr>
            <a:endParaRPr/>
          </a:p>
        </p:txBody>
      </p:sp>
      <p:sp>
        <p:nvSpPr>
          <p:cNvPr id="667" name="Google Shape;667;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668" name="Google Shape;668;p59"/>
          <p:cNvPicPr preferRelativeResize="0"/>
          <p:nvPr/>
        </p:nvPicPr>
        <p:blipFill>
          <a:blip r:embed="rId3">
            <a:alphaModFix/>
          </a:blip>
          <a:stretch>
            <a:fillRect/>
          </a:stretch>
        </p:blipFill>
        <p:spPr>
          <a:xfrm>
            <a:off x="559550" y="1121300"/>
            <a:ext cx="3987199" cy="992300"/>
          </a:xfrm>
          <a:prstGeom prst="rect">
            <a:avLst/>
          </a:prstGeom>
          <a:noFill/>
          <a:ln>
            <a:noFill/>
          </a:ln>
        </p:spPr>
      </p:pic>
      <p:pic>
        <p:nvPicPr>
          <p:cNvPr id="669" name="Google Shape;669;p59"/>
          <p:cNvPicPr preferRelativeResize="0"/>
          <p:nvPr/>
        </p:nvPicPr>
        <p:blipFill>
          <a:blip r:embed="rId4">
            <a:alphaModFix/>
          </a:blip>
          <a:stretch>
            <a:fillRect/>
          </a:stretch>
        </p:blipFill>
        <p:spPr>
          <a:xfrm>
            <a:off x="557675" y="2260750"/>
            <a:ext cx="6715749" cy="771339"/>
          </a:xfrm>
          <a:prstGeom prst="rect">
            <a:avLst/>
          </a:prstGeom>
          <a:noFill/>
          <a:ln>
            <a:noFill/>
          </a:ln>
        </p:spPr>
      </p:pic>
      <p:pic>
        <p:nvPicPr>
          <p:cNvPr id="670" name="Google Shape;670;p59"/>
          <p:cNvPicPr preferRelativeResize="0"/>
          <p:nvPr/>
        </p:nvPicPr>
        <p:blipFill>
          <a:blip r:embed="rId5">
            <a:alphaModFix/>
          </a:blip>
          <a:stretch>
            <a:fillRect/>
          </a:stretch>
        </p:blipFill>
        <p:spPr>
          <a:xfrm>
            <a:off x="533400" y="3102232"/>
            <a:ext cx="3965949" cy="737368"/>
          </a:xfrm>
          <a:prstGeom prst="rect">
            <a:avLst/>
          </a:prstGeom>
          <a:noFill/>
          <a:ln>
            <a:noFill/>
          </a:ln>
        </p:spPr>
      </p:pic>
      <p:pic>
        <p:nvPicPr>
          <p:cNvPr id="671" name="Google Shape;671;p59"/>
          <p:cNvPicPr preferRelativeResize="0"/>
          <p:nvPr/>
        </p:nvPicPr>
        <p:blipFill>
          <a:blip r:embed="rId6">
            <a:alphaModFix/>
          </a:blip>
          <a:stretch>
            <a:fillRect/>
          </a:stretch>
        </p:blipFill>
        <p:spPr>
          <a:xfrm>
            <a:off x="564080" y="3979890"/>
            <a:ext cx="3513188" cy="362312"/>
          </a:xfrm>
          <a:prstGeom prst="rect">
            <a:avLst/>
          </a:prstGeom>
          <a:noFill/>
          <a:ln>
            <a:noFill/>
          </a:ln>
        </p:spPr>
      </p:pic>
      <p:pic>
        <p:nvPicPr>
          <p:cNvPr id="672" name="Google Shape;672;p59"/>
          <p:cNvPicPr preferRelativeResize="0"/>
          <p:nvPr/>
        </p:nvPicPr>
        <p:blipFill>
          <a:blip r:embed="rId7">
            <a:alphaModFix/>
          </a:blip>
          <a:stretch>
            <a:fillRect/>
          </a:stretch>
        </p:blipFill>
        <p:spPr>
          <a:xfrm>
            <a:off x="564075" y="4430649"/>
            <a:ext cx="4665976" cy="393600"/>
          </a:xfrm>
          <a:prstGeom prst="rect">
            <a:avLst/>
          </a:prstGeom>
          <a:noFill/>
          <a:ln>
            <a:noFill/>
          </a:ln>
        </p:spPr>
      </p:pic>
      <p:pic>
        <p:nvPicPr>
          <p:cNvPr id="673" name="Google Shape;673;p59"/>
          <p:cNvPicPr preferRelativeResize="0"/>
          <p:nvPr/>
        </p:nvPicPr>
        <p:blipFill>
          <a:blip r:embed="rId8">
            <a:alphaModFix/>
          </a:blip>
          <a:stretch>
            <a:fillRect/>
          </a:stretch>
        </p:blipFill>
        <p:spPr>
          <a:xfrm>
            <a:off x="5007525" y="1444350"/>
            <a:ext cx="3728230" cy="737375"/>
          </a:xfrm>
          <a:prstGeom prst="rect">
            <a:avLst/>
          </a:prstGeom>
          <a:noFill/>
          <a:ln>
            <a:noFill/>
          </a:ln>
        </p:spPr>
      </p:pic>
      <p:pic>
        <p:nvPicPr>
          <p:cNvPr id="674" name="Google Shape;674;p59"/>
          <p:cNvPicPr preferRelativeResize="0"/>
          <p:nvPr/>
        </p:nvPicPr>
        <p:blipFill>
          <a:blip r:embed="rId9">
            <a:alphaModFix/>
          </a:blip>
          <a:stretch>
            <a:fillRect/>
          </a:stretch>
        </p:blipFill>
        <p:spPr>
          <a:xfrm>
            <a:off x="5115037" y="3224739"/>
            <a:ext cx="3513199" cy="10132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pic>
        <p:nvPicPr>
          <p:cNvPr id="680" name="Google Shape;680;p60"/>
          <p:cNvPicPr preferRelativeResize="0"/>
          <p:nvPr/>
        </p:nvPicPr>
        <p:blipFill>
          <a:blip r:embed="rId3">
            <a:alphaModFix/>
          </a:blip>
          <a:stretch>
            <a:fillRect/>
          </a:stretch>
        </p:blipFill>
        <p:spPr>
          <a:xfrm>
            <a:off x="674475" y="3751600"/>
            <a:ext cx="7635025" cy="1132275"/>
          </a:xfrm>
          <a:prstGeom prst="rect">
            <a:avLst/>
          </a:prstGeom>
          <a:noFill/>
          <a:ln>
            <a:noFill/>
          </a:ln>
        </p:spPr>
      </p:pic>
      <p:sp>
        <p:nvSpPr>
          <p:cNvPr id="681" name="Google Shape;681;p60"/>
          <p:cNvSpPr txBox="1">
            <a:spLocks noGrp="1"/>
          </p:cNvSpPr>
          <p:nvPr>
            <p:ph type="title"/>
          </p:nvPr>
        </p:nvSpPr>
        <p:spPr>
          <a:xfrm>
            <a:off x="286375" y="914950"/>
            <a:ext cx="3251100" cy="68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ETL OpenRefine: Hotel Properties &amp; Restaurant  </a:t>
            </a:r>
            <a:endParaRPr/>
          </a:p>
        </p:txBody>
      </p:sp>
      <p:pic>
        <p:nvPicPr>
          <p:cNvPr id="682" name="Google Shape;682;p60"/>
          <p:cNvPicPr preferRelativeResize="0"/>
          <p:nvPr/>
        </p:nvPicPr>
        <p:blipFill rotWithShape="1">
          <a:blip r:embed="rId4">
            <a:alphaModFix/>
          </a:blip>
          <a:srcRect t="30526"/>
          <a:stretch/>
        </p:blipFill>
        <p:spPr>
          <a:xfrm>
            <a:off x="3666462" y="793587"/>
            <a:ext cx="2582021" cy="2880875"/>
          </a:xfrm>
          <a:prstGeom prst="rect">
            <a:avLst/>
          </a:prstGeom>
          <a:noFill/>
          <a:ln>
            <a:noFill/>
          </a:ln>
        </p:spPr>
      </p:pic>
      <p:pic>
        <p:nvPicPr>
          <p:cNvPr id="683" name="Google Shape;683;p60"/>
          <p:cNvPicPr preferRelativeResize="0"/>
          <p:nvPr/>
        </p:nvPicPr>
        <p:blipFill rotWithShape="1">
          <a:blip r:embed="rId5">
            <a:alphaModFix/>
          </a:blip>
          <a:srcRect t="25722"/>
          <a:stretch/>
        </p:blipFill>
        <p:spPr>
          <a:xfrm>
            <a:off x="6377449" y="276550"/>
            <a:ext cx="2359101" cy="33877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689" name="Google Shape;689;p61"/>
          <p:cNvSpPr txBox="1">
            <a:spLocks noGrp="1"/>
          </p:cNvSpPr>
          <p:nvPr>
            <p:ph type="title"/>
          </p:nvPr>
        </p:nvSpPr>
        <p:spPr>
          <a:xfrm>
            <a:off x="-1447250" y="293623"/>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SQL Data Import</a:t>
            </a:r>
            <a:endParaRPr/>
          </a:p>
        </p:txBody>
      </p:sp>
      <p:pic>
        <p:nvPicPr>
          <p:cNvPr id="690" name="Google Shape;690;p61"/>
          <p:cNvPicPr preferRelativeResize="0"/>
          <p:nvPr/>
        </p:nvPicPr>
        <p:blipFill>
          <a:blip r:embed="rId3">
            <a:alphaModFix/>
          </a:blip>
          <a:stretch>
            <a:fillRect/>
          </a:stretch>
        </p:blipFill>
        <p:spPr>
          <a:xfrm>
            <a:off x="541000" y="1612050"/>
            <a:ext cx="2084275" cy="2651325"/>
          </a:xfrm>
          <a:prstGeom prst="rect">
            <a:avLst/>
          </a:prstGeom>
          <a:noFill/>
          <a:ln>
            <a:noFill/>
          </a:ln>
        </p:spPr>
      </p:pic>
      <p:pic>
        <p:nvPicPr>
          <p:cNvPr id="691" name="Google Shape;691;p61"/>
          <p:cNvPicPr preferRelativeResize="0"/>
          <p:nvPr/>
        </p:nvPicPr>
        <p:blipFill>
          <a:blip r:embed="rId4">
            <a:alphaModFix/>
          </a:blip>
          <a:stretch>
            <a:fillRect/>
          </a:stretch>
        </p:blipFill>
        <p:spPr>
          <a:xfrm>
            <a:off x="3047464" y="1612050"/>
            <a:ext cx="3049024" cy="2651325"/>
          </a:xfrm>
          <a:prstGeom prst="rect">
            <a:avLst/>
          </a:prstGeom>
          <a:noFill/>
          <a:ln>
            <a:noFill/>
          </a:ln>
        </p:spPr>
      </p:pic>
      <p:pic>
        <p:nvPicPr>
          <p:cNvPr id="692" name="Google Shape;692;p61"/>
          <p:cNvPicPr preferRelativeResize="0"/>
          <p:nvPr/>
        </p:nvPicPr>
        <p:blipFill rotWithShape="1">
          <a:blip r:embed="rId5">
            <a:alphaModFix/>
          </a:blip>
          <a:srcRect l="3605"/>
          <a:stretch/>
        </p:blipFill>
        <p:spPr>
          <a:xfrm>
            <a:off x="6346449" y="667200"/>
            <a:ext cx="2084275" cy="1209675"/>
          </a:xfrm>
          <a:prstGeom prst="rect">
            <a:avLst/>
          </a:prstGeom>
          <a:noFill/>
          <a:ln>
            <a:noFill/>
          </a:ln>
        </p:spPr>
      </p:pic>
      <p:sp>
        <p:nvSpPr>
          <p:cNvPr id="693" name="Google Shape;693;p61"/>
          <p:cNvSpPr txBox="1"/>
          <p:nvPr/>
        </p:nvSpPr>
        <p:spPr>
          <a:xfrm>
            <a:off x="656875" y="1324775"/>
            <a:ext cx="169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address</a:t>
            </a:r>
            <a:endParaRPr>
              <a:latin typeface="Montserrat"/>
              <a:ea typeface="Montserrat"/>
              <a:cs typeface="Montserrat"/>
              <a:sym typeface="Montserrat"/>
            </a:endParaRPr>
          </a:p>
        </p:txBody>
      </p:sp>
      <p:sp>
        <p:nvSpPr>
          <p:cNvPr id="694" name="Google Shape;694;p61"/>
          <p:cNvSpPr txBox="1"/>
          <p:nvPr/>
        </p:nvSpPr>
        <p:spPr>
          <a:xfrm>
            <a:off x="3095275" y="1324775"/>
            <a:ext cx="169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airbnb_name</a:t>
            </a:r>
            <a:endParaRPr>
              <a:latin typeface="Montserrat"/>
              <a:ea typeface="Montserrat"/>
              <a:cs typeface="Montserrat"/>
              <a:sym typeface="Montserrat"/>
            </a:endParaRPr>
          </a:p>
        </p:txBody>
      </p:sp>
      <p:sp>
        <p:nvSpPr>
          <p:cNvPr id="695" name="Google Shape;695;p61"/>
          <p:cNvSpPr txBox="1"/>
          <p:nvPr/>
        </p:nvSpPr>
        <p:spPr>
          <a:xfrm>
            <a:off x="6371875" y="334175"/>
            <a:ext cx="169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borough</a:t>
            </a:r>
            <a:endParaRPr>
              <a:latin typeface="Montserrat"/>
              <a:ea typeface="Montserrat"/>
              <a:cs typeface="Montserrat"/>
              <a:sym typeface="Montserrat"/>
            </a:endParaRPr>
          </a:p>
        </p:txBody>
      </p:sp>
      <p:pic>
        <p:nvPicPr>
          <p:cNvPr id="696" name="Google Shape;696;p61"/>
          <p:cNvPicPr preferRelativeResize="0"/>
          <p:nvPr/>
        </p:nvPicPr>
        <p:blipFill>
          <a:blip r:embed="rId6">
            <a:alphaModFix/>
          </a:blip>
          <a:stretch>
            <a:fillRect/>
          </a:stretch>
        </p:blipFill>
        <p:spPr>
          <a:xfrm>
            <a:off x="6588438" y="2323913"/>
            <a:ext cx="1476375" cy="2619375"/>
          </a:xfrm>
          <a:prstGeom prst="rect">
            <a:avLst/>
          </a:prstGeom>
          <a:noFill/>
          <a:ln>
            <a:noFill/>
          </a:ln>
        </p:spPr>
      </p:pic>
      <p:sp>
        <p:nvSpPr>
          <p:cNvPr id="697" name="Google Shape;697;p61"/>
          <p:cNvSpPr txBox="1"/>
          <p:nvPr/>
        </p:nvSpPr>
        <p:spPr>
          <a:xfrm>
            <a:off x="6524275" y="2010575"/>
            <a:ext cx="169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host</a:t>
            </a:r>
            <a:endParaRPr>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pic>
        <p:nvPicPr>
          <p:cNvPr id="703" name="Google Shape;703;p62"/>
          <p:cNvPicPr preferRelativeResize="0"/>
          <p:nvPr/>
        </p:nvPicPr>
        <p:blipFill rotWithShape="1">
          <a:blip r:embed="rId3">
            <a:alphaModFix/>
          </a:blip>
          <a:srcRect b="48794"/>
          <a:stretch/>
        </p:blipFill>
        <p:spPr>
          <a:xfrm>
            <a:off x="614075" y="1134944"/>
            <a:ext cx="6990575" cy="1315375"/>
          </a:xfrm>
          <a:prstGeom prst="rect">
            <a:avLst/>
          </a:prstGeom>
          <a:noFill/>
          <a:ln>
            <a:noFill/>
          </a:ln>
        </p:spPr>
      </p:pic>
      <p:sp>
        <p:nvSpPr>
          <p:cNvPr id="704" name="Google Shape;704;p62"/>
          <p:cNvSpPr txBox="1">
            <a:spLocks noGrp="1"/>
          </p:cNvSpPr>
          <p:nvPr>
            <p:ph type="title" idx="4294967295"/>
          </p:nvPr>
        </p:nvSpPr>
        <p:spPr>
          <a:xfrm>
            <a:off x="713225" y="2316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SQL Data Import</a:t>
            </a:r>
            <a:endParaRPr>
              <a:solidFill>
                <a:schemeClr val="accent1"/>
              </a:solidFill>
            </a:endParaRPr>
          </a:p>
        </p:txBody>
      </p:sp>
      <p:sp>
        <p:nvSpPr>
          <p:cNvPr id="705" name="Google Shape;705;p62"/>
          <p:cNvSpPr txBox="1"/>
          <p:nvPr/>
        </p:nvSpPr>
        <p:spPr>
          <a:xfrm>
            <a:off x="681675" y="801925"/>
            <a:ext cx="20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airbnb_ny</a:t>
            </a:r>
            <a:endParaRPr>
              <a:latin typeface="Montserrat"/>
              <a:ea typeface="Montserrat"/>
              <a:cs typeface="Montserrat"/>
              <a:sym typeface="Montserrat"/>
            </a:endParaRPr>
          </a:p>
        </p:txBody>
      </p:sp>
      <p:pic>
        <p:nvPicPr>
          <p:cNvPr id="706" name="Google Shape;706;p62"/>
          <p:cNvPicPr preferRelativeResize="0"/>
          <p:nvPr/>
        </p:nvPicPr>
        <p:blipFill>
          <a:blip r:embed="rId4">
            <a:alphaModFix/>
          </a:blip>
          <a:stretch>
            <a:fillRect/>
          </a:stretch>
        </p:blipFill>
        <p:spPr>
          <a:xfrm>
            <a:off x="614075" y="3058918"/>
            <a:ext cx="7626943" cy="1842332"/>
          </a:xfrm>
          <a:prstGeom prst="rect">
            <a:avLst/>
          </a:prstGeom>
          <a:noFill/>
          <a:ln>
            <a:noFill/>
          </a:ln>
        </p:spPr>
      </p:pic>
      <p:sp>
        <p:nvSpPr>
          <p:cNvPr id="707" name="Google Shape;707;p62"/>
          <p:cNvSpPr txBox="1"/>
          <p:nvPr/>
        </p:nvSpPr>
        <p:spPr>
          <a:xfrm>
            <a:off x="681675" y="2554525"/>
            <a:ext cx="20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hotel_ny</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63"/>
          <p:cNvSpPr txBox="1">
            <a:spLocks noGrp="1"/>
          </p:cNvSpPr>
          <p:nvPr>
            <p:ph type="title"/>
          </p:nvPr>
        </p:nvSpPr>
        <p:spPr>
          <a:xfrm>
            <a:off x="548550" y="491050"/>
            <a:ext cx="31170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700"/>
              <a:t>SQL Data Import</a:t>
            </a:r>
            <a:endParaRPr sz="2700"/>
          </a:p>
          <a:p>
            <a:pPr marL="0" lvl="0" indent="0" algn="l" rtl="0">
              <a:spcBef>
                <a:spcPts val="0"/>
              </a:spcBef>
              <a:spcAft>
                <a:spcPts val="0"/>
              </a:spcAft>
              <a:buNone/>
            </a:pPr>
            <a:endParaRPr sz="2700"/>
          </a:p>
        </p:txBody>
      </p:sp>
      <p:sp>
        <p:nvSpPr>
          <p:cNvPr id="713" name="Google Shape;713;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714" name="Google Shape;714;p63"/>
          <p:cNvPicPr preferRelativeResize="0"/>
          <p:nvPr/>
        </p:nvPicPr>
        <p:blipFill>
          <a:blip r:embed="rId3">
            <a:alphaModFix/>
          </a:blip>
          <a:stretch>
            <a:fillRect/>
          </a:stretch>
        </p:blipFill>
        <p:spPr>
          <a:xfrm>
            <a:off x="3345000" y="686500"/>
            <a:ext cx="5127425" cy="1215450"/>
          </a:xfrm>
          <a:prstGeom prst="rect">
            <a:avLst/>
          </a:prstGeom>
          <a:noFill/>
          <a:ln>
            <a:noFill/>
          </a:ln>
        </p:spPr>
      </p:pic>
      <p:sp>
        <p:nvSpPr>
          <p:cNvPr id="715" name="Google Shape;715;p63"/>
          <p:cNvSpPr txBox="1"/>
          <p:nvPr/>
        </p:nvSpPr>
        <p:spPr>
          <a:xfrm>
            <a:off x="3272475" y="344725"/>
            <a:ext cx="20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hotel_properties_ny</a:t>
            </a:r>
            <a:endParaRPr>
              <a:latin typeface="Montserrat"/>
              <a:ea typeface="Montserrat"/>
              <a:cs typeface="Montserrat"/>
              <a:sym typeface="Montserrat"/>
            </a:endParaRPr>
          </a:p>
        </p:txBody>
      </p:sp>
      <p:pic>
        <p:nvPicPr>
          <p:cNvPr id="716" name="Google Shape;716;p63"/>
          <p:cNvPicPr preferRelativeResize="0"/>
          <p:nvPr/>
        </p:nvPicPr>
        <p:blipFill rotWithShape="1">
          <a:blip r:embed="rId4">
            <a:alphaModFix/>
          </a:blip>
          <a:srcRect b="48331"/>
          <a:stretch/>
        </p:blipFill>
        <p:spPr>
          <a:xfrm>
            <a:off x="692225" y="3741850"/>
            <a:ext cx="2865750" cy="1126225"/>
          </a:xfrm>
          <a:prstGeom prst="rect">
            <a:avLst/>
          </a:prstGeom>
          <a:noFill/>
          <a:ln>
            <a:noFill/>
          </a:ln>
        </p:spPr>
      </p:pic>
      <p:sp>
        <p:nvSpPr>
          <p:cNvPr id="717" name="Google Shape;717;p63"/>
          <p:cNvSpPr txBox="1"/>
          <p:nvPr/>
        </p:nvSpPr>
        <p:spPr>
          <a:xfrm>
            <a:off x="681675" y="3392725"/>
            <a:ext cx="20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Owner </a:t>
            </a:r>
            <a:endParaRPr>
              <a:latin typeface="Montserrat"/>
              <a:ea typeface="Montserrat"/>
              <a:cs typeface="Montserrat"/>
              <a:sym typeface="Montserrat"/>
            </a:endParaRPr>
          </a:p>
        </p:txBody>
      </p:sp>
      <p:pic>
        <p:nvPicPr>
          <p:cNvPr id="718" name="Google Shape;718;p63"/>
          <p:cNvPicPr preferRelativeResize="0"/>
          <p:nvPr/>
        </p:nvPicPr>
        <p:blipFill rotWithShape="1">
          <a:blip r:embed="rId5">
            <a:alphaModFix/>
          </a:blip>
          <a:srcRect b="50980"/>
          <a:stretch/>
        </p:blipFill>
        <p:spPr>
          <a:xfrm>
            <a:off x="3786575" y="3802000"/>
            <a:ext cx="3057525" cy="989875"/>
          </a:xfrm>
          <a:prstGeom prst="rect">
            <a:avLst/>
          </a:prstGeom>
          <a:noFill/>
          <a:ln>
            <a:noFill/>
          </a:ln>
        </p:spPr>
      </p:pic>
      <p:sp>
        <p:nvSpPr>
          <p:cNvPr id="719" name="Google Shape;719;p63"/>
          <p:cNvSpPr txBox="1"/>
          <p:nvPr/>
        </p:nvSpPr>
        <p:spPr>
          <a:xfrm>
            <a:off x="3729675" y="3392725"/>
            <a:ext cx="20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restaurant_name</a:t>
            </a:r>
            <a:endParaRPr>
              <a:latin typeface="Montserrat"/>
              <a:ea typeface="Montserrat"/>
              <a:cs typeface="Montserrat"/>
              <a:sym typeface="Montserrat"/>
            </a:endParaRPr>
          </a:p>
        </p:txBody>
      </p:sp>
      <p:pic>
        <p:nvPicPr>
          <p:cNvPr id="720" name="Google Shape;720;p63"/>
          <p:cNvPicPr preferRelativeResize="0"/>
          <p:nvPr/>
        </p:nvPicPr>
        <p:blipFill rotWithShape="1">
          <a:blip r:embed="rId6">
            <a:alphaModFix/>
          </a:blip>
          <a:srcRect b="36828"/>
          <a:stretch/>
        </p:blipFill>
        <p:spPr>
          <a:xfrm>
            <a:off x="681675" y="2135500"/>
            <a:ext cx="7166533" cy="1126225"/>
          </a:xfrm>
          <a:prstGeom prst="rect">
            <a:avLst/>
          </a:prstGeom>
          <a:noFill/>
          <a:ln>
            <a:noFill/>
          </a:ln>
        </p:spPr>
      </p:pic>
      <p:sp>
        <p:nvSpPr>
          <p:cNvPr id="721" name="Google Shape;721;p63"/>
          <p:cNvSpPr txBox="1"/>
          <p:nvPr/>
        </p:nvSpPr>
        <p:spPr>
          <a:xfrm>
            <a:off x="757875" y="1792525"/>
            <a:ext cx="20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restaurant_ny</a:t>
            </a:r>
            <a:endParaRPr>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4"/>
          <p:cNvSpPr txBox="1">
            <a:spLocks noGrp="1"/>
          </p:cNvSpPr>
          <p:nvPr>
            <p:ph type="title"/>
          </p:nvPr>
        </p:nvSpPr>
        <p:spPr>
          <a:xfrm>
            <a:off x="305650" y="1064075"/>
            <a:ext cx="389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Neo4j Data Import </a:t>
            </a:r>
            <a:endParaRPr/>
          </a:p>
        </p:txBody>
      </p:sp>
      <p:sp>
        <p:nvSpPr>
          <p:cNvPr id="727" name="Google Shape;727;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728" name="Google Shape;728;p64"/>
          <p:cNvPicPr preferRelativeResize="0"/>
          <p:nvPr/>
        </p:nvPicPr>
        <p:blipFill>
          <a:blip r:embed="rId3">
            <a:alphaModFix/>
          </a:blip>
          <a:stretch>
            <a:fillRect/>
          </a:stretch>
        </p:blipFill>
        <p:spPr>
          <a:xfrm>
            <a:off x="4703526" y="3173238"/>
            <a:ext cx="3953401" cy="1832763"/>
          </a:xfrm>
          <a:prstGeom prst="rect">
            <a:avLst/>
          </a:prstGeom>
          <a:noFill/>
          <a:ln>
            <a:noFill/>
          </a:ln>
        </p:spPr>
      </p:pic>
      <p:pic>
        <p:nvPicPr>
          <p:cNvPr id="729" name="Google Shape;729;p64"/>
          <p:cNvPicPr preferRelativeResize="0"/>
          <p:nvPr/>
        </p:nvPicPr>
        <p:blipFill>
          <a:blip r:embed="rId4">
            <a:alphaModFix/>
          </a:blip>
          <a:stretch>
            <a:fillRect/>
          </a:stretch>
        </p:blipFill>
        <p:spPr>
          <a:xfrm>
            <a:off x="4556275" y="532050"/>
            <a:ext cx="4247899" cy="1978000"/>
          </a:xfrm>
          <a:prstGeom prst="rect">
            <a:avLst/>
          </a:prstGeom>
          <a:noFill/>
          <a:ln>
            <a:noFill/>
          </a:ln>
        </p:spPr>
      </p:pic>
      <p:pic>
        <p:nvPicPr>
          <p:cNvPr id="730" name="Google Shape;730;p64"/>
          <p:cNvPicPr preferRelativeResize="0"/>
          <p:nvPr/>
        </p:nvPicPr>
        <p:blipFill>
          <a:blip r:embed="rId5">
            <a:alphaModFix/>
          </a:blip>
          <a:stretch>
            <a:fillRect/>
          </a:stretch>
        </p:blipFill>
        <p:spPr>
          <a:xfrm>
            <a:off x="370925" y="2403675"/>
            <a:ext cx="3953401" cy="1739500"/>
          </a:xfrm>
          <a:prstGeom prst="rect">
            <a:avLst/>
          </a:prstGeom>
          <a:noFill/>
          <a:ln>
            <a:noFill/>
          </a:ln>
        </p:spPr>
      </p:pic>
      <p:sp>
        <p:nvSpPr>
          <p:cNvPr id="731" name="Google Shape;731;p64"/>
          <p:cNvSpPr txBox="1"/>
          <p:nvPr/>
        </p:nvSpPr>
        <p:spPr>
          <a:xfrm>
            <a:off x="370925" y="2003475"/>
            <a:ext cx="250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hotel_ny</a:t>
            </a:r>
            <a:endParaRPr>
              <a:latin typeface="Montserrat"/>
              <a:ea typeface="Montserrat"/>
              <a:cs typeface="Montserrat"/>
              <a:sym typeface="Montserrat"/>
            </a:endParaRPr>
          </a:p>
        </p:txBody>
      </p:sp>
      <p:sp>
        <p:nvSpPr>
          <p:cNvPr id="732" name="Google Shape;732;p64"/>
          <p:cNvSpPr txBox="1"/>
          <p:nvPr/>
        </p:nvSpPr>
        <p:spPr>
          <a:xfrm>
            <a:off x="4556275" y="191675"/>
            <a:ext cx="250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restaurant_ny</a:t>
            </a:r>
            <a:endParaRPr>
              <a:latin typeface="Montserrat"/>
              <a:ea typeface="Montserrat"/>
              <a:cs typeface="Montserrat"/>
              <a:sym typeface="Montserrat"/>
            </a:endParaRPr>
          </a:p>
        </p:txBody>
      </p:sp>
      <p:sp>
        <p:nvSpPr>
          <p:cNvPr id="733" name="Google Shape;733;p64"/>
          <p:cNvSpPr txBox="1"/>
          <p:nvPr/>
        </p:nvSpPr>
        <p:spPr>
          <a:xfrm>
            <a:off x="4703525" y="2773050"/>
            <a:ext cx="250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airbnb_ny</a:t>
            </a:r>
            <a:endParaRPr>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pic>
        <p:nvPicPr>
          <p:cNvPr id="739" name="Google Shape;739;p65"/>
          <p:cNvPicPr preferRelativeResize="0"/>
          <p:nvPr/>
        </p:nvPicPr>
        <p:blipFill>
          <a:blip r:embed="rId3">
            <a:alphaModFix/>
          </a:blip>
          <a:stretch>
            <a:fillRect/>
          </a:stretch>
        </p:blipFill>
        <p:spPr>
          <a:xfrm>
            <a:off x="457200" y="2126514"/>
            <a:ext cx="8213525" cy="1239587"/>
          </a:xfrm>
          <a:prstGeom prst="rect">
            <a:avLst/>
          </a:prstGeom>
          <a:noFill/>
          <a:ln>
            <a:noFill/>
          </a:ln>
        </p:spPr>
      </p:pic>
      <p:sp>
        <p:nvSpPr>
          <p:cNvPr id="740" name="Google Shape;740;p65"/>
          <p:cNvSpPr txBox="1"/>
          <p:nvPr/>
        </p:nvSpPr>
        <p:spPr>
          <a:xfrm>
            <a:off x="381000" y="381000"/>
            <a:ext cx="575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accent1"/>
                </a:solidFill>
                <a:latin typeface="Montserrat"/>
                <a:ea typeface="Montserrat"/>
                <a:cs typeface="Montserrat"/>
                <a:sym typeface="Montserrat"/>
              </a:rPr>
              <a:t>Connect Sql to Tableau</a:t>
            </a:r>
            <a:endParaRPr sz="2800" b="1">
              <a:solidFill>
                <a:schemeClr val="accent1"/>
              </a:solidFill>
              <a:latin typeface="Montserrat"/>
              <a:ea typeface="Montserrat"/>
              <a:cs typeface="Montserrat"/>
              <a:sym typeface="Montserrat"/>
            </a:endParaRPr>
          </a:p>
        </p:txBody>
      </p:sp>
      <p:pic>
        <p:nvPicPr>
          <p:cNvPr id="741" name="Google Shape;741;p65"/>
          <p:cNvPicPr preferRelativeResize="0"/>
          <p:nvPr/>
        </p:nvPicPr>
        <p:blipFill>
          <a:blip r:embed="rId4">
            <a:alphaModFix/>
          </a:blip>
          <a:stretch>
            <a:fillRect/>
          </a:stretch>
        </p:blipFill>
        <p:spPr>
          <a:xfrm>
            <a:off x="457200" y="1636052"/>
            <a:ext cx="8213522" cy="4958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747" name="Google Shape;747;p66"/>
          <p:cNvPicPr preferRelativeResize="0"/>
          <p:nvPr/>
        </p:nvPicPr>
        <p:blipFill>
          <a:blip r:embed="rId3">
            <a:alphaModFix/>
          </a:blip>
          <a:stretch>
            <a:fillRect/>
          </a:stretch>
        </p:blipFill>
        <p:spPr>
          <a:xfrm>
            <a:off x="798427" y="831975"/>
            <a:ext cx="7612649" cy="4092525"/>
          </a:xfrm>
          <a:prstGeom prst="rect">
            <a:avLst/>
          </a:prstGeom>
          <a:noFill/>
          <a:ln>
            <a:noFill/>
          </a:ln>
        </p:spPr>
      </p:pic>
      <p:sp>
        <p:nvSpPr>
          <p:cNvPr id="748" name="Google Shape;748;p66"/>
          <p:cNvSpPr txBox="1">
            <a:spLocks noGrp="1"/>
          </p:cNvSpPr>
          <p:nvPr>
            <p:ph type="title"/>
          </p:nvPr>
        </p:nvSpPr>
        <p:spPr>
          <a:xfrm>
            <a:off x="2591875" y="210675"/>
            <a:ext cx="7708200" cy="6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Tableau Dashboard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 Business Use Case</a:t>
            </a:r>
            <a:endParaRPr/>
          </a:p>
        </p:txBody>
      </p:sp>
      <p:sp>
        <p:nvSpPr>
          <p:cNvPr id="244" name="Google Shape;244;p31"/>
          <p:cNvSpPr txBox="1">
            <a:spLocks noGrp="1"/>
          </p:cNvSpPr>
          <p:nvPr>
            <p:ph type="subTitle" idx="3"/>
          </p:nvPr>
        </p:nvSpPr>
        <p:spPr>
          <a:xfrm>
            <a:off x="713225" y="1236975"/>
            <a:ext cx="3141600" cy="4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Travellers </a:t>
            </a:r>
            <a:endParaRPr/>
          </a:p>
        </p:txBody>
      </p:sp>
      <p:sp>
        <p:nvSpPr>
          <p:cNvPr id="245" name="Google Shape;245;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46" name="Google Shape;246;p31"/>
          <p:cNvSpPr txBox="1">
            <a:spLocks noGrp="1"/>
          </p:cNvSpPr>
          <p:nvPr>
            <p:ph type="subTitle" idx="3"/>
          </p:nvPr>
        </p:nvSpPr>
        <p:spPr>
          <a:xfrm>
            <a:off x="4322425" y="2069075"/>
            <a:ext cx="2987100"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Hotel Developers &amp; Airbnb Owners</a:t>
            </a:r>
            <a:endParaRPr/>
          </a:p>
          <a:p>
            <a:pPr marL="0" lvl="0" indent="0" algn="l" rtl="0">
              <a:spcBef>
                <a:spcPts val="1600"/>
              </a:spcBef>
              <a:spcAft>
                <a:spcPts val="1600"/>
              </a:spcAft>
              <a:buNone/>
            </a:pPr>
            <a:endParaRPr/>
          </a:p>
        </p:txBody>
      </p:sp>
      <p:sp>
        <p:nvSpPr>
          <p:cNvPr id="247" name="Google Shape;247;p31"/>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Business Use Case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Tools &amp; Methodology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
        <p:nvSpPr>
          <p:cNvPr id="248" name="Google Shape;248;p31"/>
          <p:cNvSpPr txBox="1"/>
          <p:nvPr/>
        </p:nvSpPr>
        <p:spPr>
          <a:xfrm>
            <a:off x="651875" y="3246950"/>
            <a:ext cx="32643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Montserrat"/>
                <a:ea typeface="Montserrat"/>
                <a:cs typeface="Montserrat"/>
                <a:sym typeface="Montserrat"/>
              </a:rPr>
              <a:t>Our data analysis can further guide consumers’ decision </a:t>
            </a:r>
            <a:r>
              <a:rPr lang="en" sz="1300">
                <a:solidFill>
                  <a:schemeClr val="dk1"/>
                </a:solidFill>
                <a:latin typeface="Montserrat"/>
                <a:ea typeface="Montserrat"/>
                <a:cs typeface="Montserrat"/>
                <a:sym typeface="Montserrat"/>
              </a:rPr>
              <a:t>with tailored recommendation through accessing other information such as personal dining choices, other cost-efficient substitutes purposes of their trips.</a:t>
            </a:r>
            <a:endParaRPr sz="1300">
              <a:latin typeface="Montserrat"/>
              <a:ea typeface="Montserrat"/>
              <a:cs typeface="Montserrat"/>
              <a:sym typeface="Montserrat"/>
            </a:endParaRPr>
          </a:p>
        </p:txBody>
      </p:sp>
      <p:sp>
        <p:nvSpPr>
          <p:cNvPr id="249" name="Google Shape;249;p31"/>
          <p:cNvSpPr txBox="1"/>
          <p:nvPr/>
        </p:nvSpPr>
        <p:spPr>
          <a:xfrm>
            <a:off x="651875" y="1678950"/>
            <a:ext cx="31416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Montserrat"/>
                <a:ea typeface="Montserrat"/>
                <a:cs typeface="Montserrat"/>
                <a:sym typeface="Montserrat"/>
              </a:rPr>
              <a:t>Travellers can quickly access the information about hotel and Airbnb distribution across NY.  Travellers can also filter out preferred residential options based on price, star-rating, room type, location, etc. </a:t>
            </a:r>
            <a:endParaRPr sz="1300">
              <a:latin typeface="Montserrat"/>
              <a:ea typeface="Montserrat"/>
              <a:cs typeface="Montserrat"/>
              <a:sym typeface="Montserrat"/>
            </a:endParaRPr>
          </a:p>
        </p:txBody>
      </p:sp>
      <p:sp>
        <p:nvSpPr>
          <p:cNvPr id="250" name="Google Shape;250;p31"/>
          <p:cNvSpPr txBox="1"/>
          <p:nvPr/>
        </p:nvSpPr>
        <p:spPr>
          <a:xfrm>
            <a:off x="4322425" y="2786950"/>
            <a:ext cx="28329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Montserrat"/>
                <a:ea typeface="Montserrat"/>
                <a:cs typeface="Montserrat"/>
                <a:sym typeface="Montserrat"/>
              </a:rPr>
              <a:t>Our statistical model studies factors impacting popularity and price of hotels and Airbnb. Hotel developers and Airbnb hosts can utilize the models to determine pricing range and ideal locations to open their business.</a:t>
            </a:r>
            <a:endParaRPr sz="13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7"/>
          <p:cNvSpPr txBox="1">
            <a:spLocks noGrp="1"/>
          </p:cNvSpPr>
          <p:nvPr>
            <p:ph type="title"/>
          </p:nvPr>
        </p:nvSpPr>
        <p:spPr>
          <a:xfrm>
            <a:off x="717900" y="27582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MODEL For Text Analysis</a:t>
            </a:r>
            <a:endParaRPr/>
          </a:p>
        </p:txBody>
      </p:sp>
      <p:sp>
        <p:nvSpPr>
          <p:cNvPr id="754" name="Google Shape;754;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755" name="Google Shape;755;p67"/>
          <p:cNvSpPr txBox="1"/>
          <p:nvPr/>
        </p:nvSpPr>
        <p:spPr>
          <a:xfrm>
            <a:off x="617225" y="1030875"/>
            <a:ext cx="26658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```{r}</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set.seed(100)</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if (require("stm")) {</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    my_lda_fit5 &lt;- stm(mydfm_nostops, K = 5, verbose = FALSE)</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    plot(my_lda_fit5)</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756" name="Google Shape;756;p67"/>
          <p:cNvPicPr preferRelativeResize="0"/>
          <p:nvPr/>
        </p:nvPicPr>
        <p:blipFill>
          <a:blip r:embed="rId3">
            <a:alphaModFix/>
          </a:blip>
          <a:stretch>
            <a:fillRect/>
          </a:stretch>
        </p:blipFill>
        <p:spPr>
          <a:xfrm>
            <a:off x="4535226" y="997838"/>
            <a:ext cx="3380376" cy="2836575"/>
          </a:xfrm>
          <a:prstGeom prst="rect">
            <a:avLst/>
          </a:prstGeom>
          <a:noFill/>
          <a:ln>
            <a:noFill/>
          </a:ln>
        </p:spPr>
      </p:pic>
      <p:sp>
        <p:nvSpPr>
          <p:cNvPr id="757" name="Google Shape;757;p67"/>
          <p:cNvSpPr txBox="1"/>
          <p:nvPr/>
        </p:nvSpPr>
        <p:spPr>
          <a:xfrm>
            <a:off x="330975" y="3694375"/>
            <a:ext cx="8140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We set </a:t>
            </a:r>
            <a:r>
              <a:rPr lang="en" b="1">
                <a:latin typeface="Montserrat"/>
                <a:ea typeface="Montserrat"/>
                <a:cs typeface="Montserrat"/>
                <a:sym typeface="Montserrat"/>
              </a:rPr>
              <a:t>k=5 </a:t>
            </a:r>
            <a:r>
              <a:rPr lang="en">
                <a:latin typeface="Montserrat"/>
                <a:ea typeface="Montserrat"/>
                <a:cs typeface="Montserrat"/>
                <a:sym typeface="Montserrat"/>
              </a:rPr>
              <a:t>for topic model from deep learning to find potential topics of inspection comments. We believe there are 3 main themes from human review: food service, food storage,and food cleanliness. We choose not to put this in main part because further study and better data sets for comments are needed to get a more precise insights.</a:t>
            </a:r>
            <a:endParaRPr>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8"/>
          <p:cNvSpPr txBox="1">
            <a:spLocks noGrp="1"/>
          </p:cNvSpPr>
          <p:nvPr>
            <p:ph type="title"/>
          </p:nvPr>
        </p:nvSpPr>
        <p:spPr>
          <a:xfrm>
            <a:off x="713225" y="1170000"/>
            <a:ext cx="5533200" cy="28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a:t>08 Reference </a:t>
            </a:r>
            <a:endParaRPr sz="5000"/>
          </a:p>
        </p:txBody>
      </p:sp>
      <p:sp>
        <p:nvSpPr>
          <p:cNvPr id="763" name="Google Shape;76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9"/>
          <p:cNvSpPr txBox="1">
            <a:spLocks noGrp="1"/>
          </p:cNvSpPr>
          <p:nvPr>
            <p:ph type="body" idx="1"/>
          </p:nvPr>
        </p:nvSpPr>
        <p:spPr>
          <a:xfrm>
            <a:off x="470725" y="800700"/>
            <a:ext cx="5998800" cy="3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rial"/>
                <a:ea typeface="Arial"/>
                <a:cs typeface="Arial"/>
                <a:sym typeface="Arial"/>
              </a:rPr>
              <a:t>NY Hotel Dataset:</a:t>
            </a:r>
            <a:endParaRPr b="1">
              <a:solidFill>
                <a:schemeClr val="dk1"/>
              </a:solidFill>
              <a:latin typeface="Arial"/>
              <a:ea typeface="Arial"/>
              <a:cs typeface="Arial"/>
              <a:sym typeface="Arial"/>
            </a:endParaRPr>
          </a:p>
          <a:p>
            <a:pPr marL="0" lvl="0" indent="0" algn="l" rtl="0">
              <a:spcBef>
                <a:spcPts val="0"/>
              </a:spcBef>
              <a:spcAft>
                <a:spcPts val="0"/>
              </a:spcAft>
              <a:buNone/>
            </a:pPr>
            <a:r>
              <a:rPr lang="en" u="sng">
                <a:solidFill>
                  <a:schemeClr val="hlink"/>
                </a:solidFill>
                <a:latin typeface="Arial"/>
                <a:ea typeface="Arial"/>
                <a:cs typeface="Arial"/>
                <a:sym typeface="Arial"/>
                <a:hlinkClick r:id="rId3"/>
              </a:rPr>
              <a:t>https://datasetsearch.research.google.com/search?query=new%20york%20hotels&amp;docid=L2cvMTFqOWMwOHkzNQ%3D%3D</a:t>
            </a:r>
            <a:endParaRPr>
              <a:solidFill>
                <a:schemeClr val="dk1"/>
              </a:solidFill>
              <a:latin typeface="Arial"/>
              <a:ea typeface="Arial"/>
              <a:cs typeface="Arial"/>
              <a:sym typeface="Arial"/>
            </a:endParaRPr>
          </a:p>
          <a:p>
            <a:pPr marL="0" lvl="0" indent="0" algn="l" rtl="0">
              <a:spcBef>
                <a:spcPts val="0"/>
              </a:spcBef>
              <a:spcAft>
                <a:spcPts val="0"/>
              </a:spcAft>
              <a:buNone/>
            </a:pPr>
            <a:endParaRPr b="1">
              <a:solidFill>
                <a:schemeClr val="dk1"/>
              </a:solidFill>
              <a:latin typeface="Arial"/>
              <a:ea typeface="Arial"/>
              <a:cs typeface="Arial"/>
              <a:sym typeface="Arial"/>
            </a:endParaRPr>
          </a:p>
          <a:p>
            <a:pPr marL="0" lvl="0" indent="0" algn="l" rtl="0">
              <a:spcBef>
                <a:spcPts val="0"/>
              </a:spcBef>
              <a:spcAft>
                <a:spcPts val="0"/>
              </a:spcAft>
              <a:buNone/>
            </a:pPr>
            <a:r>
              <a:rPr lang="en" b="1">
                <a:solidFill>
                  <a:schemeClr val="dk1"/>
                </a:solidFill>
                <a:latin typeface="Arial"/>
                <a:ea typeface="Arial"/>
                <a:cs typeface="Arial"/>
                <a:sym typeface="Arial"/>
              </a:rPr>
              <a:t>NY Hotel Properties:</a:t>
            </a:r>
            <a:endParaRPr b="1">
              <a:solidFill>
                <a:schemeClr val="dk1"/>
              </a:solidFill>
              <a:latin typeface="Arial"/>
              <a:ea typeface="Arial"/>
              <a:cs typeface="Arial"/>
              <a:sym typeface="Arial"/>
            </a:endParaRPr>
          </a:p>
          <a:p>
            <a:pPr marL="0" lvl="0" indent="0" algn="l" rtl="0">
              <a:spcBef>
                <a:spcPts val="0"/>
              </a:spcBef>
              <a:spcAft>
                <a:spcPts val="0"/>
              </a:spcAft>
              <a:buNone/>
            </a:pPr>
            <a:r>
              <a:rPr lang="en" u="sng">
                <a:solidFill>
                  <a:schemeClr val="hlink"/>
                </a:solidFill>
                <a:latin typeface="Arial"/>
                <a:ea typeface="Arial"/>
                <a:cs typeface="Arial"/>
                <a:sym typeface="Arial"/>
                <a:hlinkClick r:id="rId4"/>
              </a:rPr>
              <a:t>https://data.cityofnewyork.us/City-Government/Hotels-Properties-Citywide/tjus-cn27</a:t>
            </a: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a:p>
            <a:pPr marL="0" lvl="0" indent="0" algn="l" rtl="0">
              <a:spcBef>
                <a:spcPts val="0"/>
              </a:spcBef>
              <a:spcAft>
                <a:spcPts val="0"/>
              </a:spcAft>
              <a:buNone/>
            </a:pPr>
            <a:r>
              <a:rPr lang="en" b="1">
                <a:solidFill>
                  <a:schemeClr val="dk1"/>
                </a:solidFill>
                <a:latin typeface="Arial"/>
                <a:ea typeface="Arial"/>
                <a:cs typeface="Arial"/>
                <a:sym typeface="Arial"/>
              </a:rPr>
              <a:t>NY Airbnb:</a:t>
            </a:r>
            <a:endParaRPr b="1">
              <a:solidFill>
                <a:schemeClr val="dk1"/>
              </a:solidFill>
              <a:latin typeface="Arial"/>
              <a:ea typeface="Arial"/>
              <a:cs typeface="Arial"/>
              <a:sym typeface="Arial"/>
            </a:endParaRPr>
          </a:p>
          <a:p>
            <a:pPr marL="0" lvl="0" indent="0" algn="l" rtl="0">
              <a:spcBef>
                <a:spcPts val="0"/>
              </a:spcBef>
              <a:spcAft>
                <a:spcPts val="0"/>
              </a:spcAft>
              <a:buNone/>
            </a:pPr>
            <a:r>
              <a:rPr lang="en" u="sng">
                <a:solidFill>
                  <a:schemeClr val="hlink"/>
                </a:solidFill>
                <a:latin typeface="Arial"/>
                <a:ea typeface="Arial"/>
                <a:cs typeface="Arial"/>
                <a:sym typeface="Arial"/>
                <a:hlinkClick r:id="rId5"/>
              </a:rPr>
              <a:t>http://insideairbnb.com/get-the-data.html</a:t>
            </a: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a:p>
            <a:pPr marL="0" lvl="0" indent="0" algn="l" rtl="0">
              <a:spcBef>
                <a:spcPts val="0"/>
              </a:spcBef>
              <a:spcAft>
                <a:spcPts val="0"/>
              </a:spcAft>
              <a:buNone/>
            </a:pPr>
            <a:r>
              <a:rPr lang="en" b="1">
                <a:solidFill>
                  <a:schemeClr val="dk1"/>
                </a:solidFill>
                <a:latin typeface="Arial"/>
                <a:ea typeface="Arial"/>
                <a:cs typeface="Arial"/>
                <a:sym typeface="Arial"/>
              </a:rPr>
              <a:t>NY Restaurant:</a:t>
            </a:r>
            <a:endParaRPr b="1">
              <a:solidFill>
                <a:schemeClr val="dk1"/>
              </a:solidFill>
              <a:latin typeface="Arial"/>
              <a:ea typeface="Arial"/>
              <a:cs typeface="Arial"/>
              <a:sym typeface="Arial"/>
            </a:endParaRPr>
          </a:p>
          <a:p>
            <a:pPr marL="0" lvl="0" indent="0" algn="l" rtl="0">
              <a:spcBef>
                <a:spcPts val="0"/>
              </a:spcBef>
              <a:spcAft>
                <a:spcPts val="0"/>
              </a:spcAft>
              <a:buNone/>
            </a:pPr>
            <a:r>
              <a:rPr lang="en" u="sng">
                <a:solidFill>
                  <a:schemeClr val="hlink"/>
                </a:solidFill>
                <a:latin typeface="Arial"/>
                <a:ea typeface="Arial"/>
                <a:cs typeface="Arial"/>
                <a:sym typeface="Arial"/>
                <a:hlinkClick r:id="rId6"/>
              </a:rPr>
              <a:t>https://data.cityofnewyork.us/Health/restaurant-data-set-2/f6tk-2b7a</a:t>
            </a: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p:txBody>
      </p:sp>
      <p:sp>
        <p:nvSpPr>
          <p:cNvPr id="769" name="Google Shape;769;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849850" y="469625"/>
            <a:ext cx="7708200" cy="6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03 Data Profile</a:t>
            </a:r>
            <a:endParaRPr sz="2700"/>
          </a:p>
        </p:txBody>
      </p:sp>
      <p:sp>
        <p:nvSpPr>
          <p:cNvPr id="256" name="Google Shape;256;p32"/>
          <p:cNvSpPr/>
          <p:nvPr/>
        </p:nvSpPr>
        <p:spPr>
          <a:xfrm>
            <a:off x="641600" y="1559037"/>
            <a:ext cx="1744800" cy="70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Montserrat"/>
              <a:ea typeface="Montserrat"/>
              <a:cs typeface="Montserrat"/>
              <a:sym typeface="Montserrat"/>
            </a:endParaRPr>
          </a:p>
        </p:txBody>
      </p:sp>
      <p:sp>
        <p:nvSpPr>
          <p:cNvPr id="257" name="Google Shape;257;p32"/>
          <p:cNvSpPr/>
          <p:nvPr/>
        </p:nvSpPr>
        <p:spPr>
          <a:xfrm>
            <a:off x="641600" y="2352684"/>
            <a:ext cx="1744800" cy="70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Montserrat"/>
              <a:ea typeface="Montserrat"/>
              <a:cs typeface="Montserrat"/>
              <a:sym typeface="Montserrat"/>
            </a:endParaRPr>
          </a:p>
        </p:txBody>
      </p:sp>
      <p:sp>
        <p:nvSpPr>
          <p:cNvPr id="258" name="Google Shape;258;p32"/>
          <p:cNvSpPr/>
          <p:nvPr/>
        </p:nvSpPr>
        <p:spPr>
          <a:xfrm>
            <a:off x="641600" y="3146331"/>
            <a:ext cx="1744800" cy="70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Montserrat"/>
              <a:ea typeface="Montserrat"/>
              <a:cs typeface="Montserrat"/>
              <a:sym typeface="Montserrat"/>
            </a:endParaRPr>
          </a:p>
        </p:txBody>
      </p:sp>
      <p:sp>
        <p:nvSpPr>
          <p:cNvPr id="259" name="Google Shape;259;p32"/>
          <p:cNvSpPr/>
          <p:nvPr/>
        </p:nvSpPr>
        <p:spPr>
          <a:xfrm>
            <a:off x="641600" y="3939975"/>
            <a:ext cx="1744800" cy="70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Montserrat"/>
              <a:ea typeface="Montserrat"/>
              <a:cs typeface="Montserrat"/>
              <a:sym typeface="Montserrat"/>
            </a:endParaRPr>
          </a:p>
        </p:txBody>
      </p:sp>
      <p:sp>
        <p:nvSpPr>
          <p:cNvPr id="260" name="Google Shape;260;p32"/>
          <p:cNvSpPr txBox="1">
            <a:spLocks noGrp="1"/>
          </p:cNvSpPr>
          <p:nvPr>
            <p:ph type="subTitle" idx="4294967295"/>
          </p:nvPr>
        </p:nvSpPr>
        <p:spPr>
          <a:xfrm>
            <a:off x="887211" y="1717903"/>
            <a:ext cx="12540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lt1"/>
                </a:solidFill>
              </a:rPr>
              <a:t>hotels_ny.csv</a:t>
            </a:r>
            <a:endParaRPr sz="1100" b="1">
              <a:solidFill>
                <a:schemeClr val="lt1"/>
              </a:solidFill>
            </a:endParaRPr>
          </a:p>
        </p:txBody>
      </p:sp>
      <p:sp>
        <p:nvSpPr>
          <p:cNvPr id="261" name="Google Shape;261;p32"/>
          <p:cNvSpPr txBox="1">
            <a:spLocks noGrp="1"/>
          </p:cNvSpPr>
          <p:nvPr>
            <p:ph type="subTitle" idx="4294967295"/>
          </p:nvPr>
        </p:nvSpPr>
        <p:spPr>
          <a:xfrm>
            <a:off x="887211" y="2442215"/>
            <a:ext cx="12540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lt1"/>
                </a:solidFill>
              </a:rPr>
              <a:t>hotel_properties_ny.csv</a:t>
            </a:r>
            <a:endParaRPr sz="1100" b="1">
              <a:solidFill>
                <a:schemeClr val="lt1"/>
              </a:solidFill>
            </a:endParaRPr>
          </a:p>
        </p:txBody>
      </p:sp>
      <p:sp>
        <p:nvSpPr>
          <p:cNvPr id="262" name="Google Shape;262;p32"/>
          <p:cNvSpPr txBox="1">
            <a:spLocks noGrp="1"/>
          </p:cNvSpPr>
          <p:nvPr>
            <p:ph type="subTitle" idx="4294967295"/>
          </p:nvPr>
        </p:nvSpPr>
        <p:spPr>
          <a:xfrm>
            <a:off x="887211" y="3186044"/>
            <a:ext cx="12540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lt1"/>
                </a:solidFill>
              </a:rPr>
              <a:t>airbnb_ny.csv</a:t>
            </a:r>
            <a:endParaRPr sz="1100" b="1">
              <a:solidFill>
                <a:schemeClr val="lt1"/>
              </a:solidFill>
            </a:endParaRPr>
          </a:p>
        </p:txBody>
      </p:sp>
      <p:sp>
        <p:nvSpPr>
          <p:cNvPr id="263" name="Google Shape;263;p32"/>
          <p:cNvSpPr txBox="1">
            <a:spLocks noGrp="1"/>
          </p:cNvSpPr>
          <p:nvPr>
            <p:ph type="subTitle" idx="4294967295"/>
          </p:nvPr>
        </p:nvSpPr>
        <p:spPr>
          <a:xfrm>
            <a:off x="887211" y="3979689"/>
            <a:ext cx="12540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100" b="1">
                <a:solidFill>
                  <a:schemeClr val="lt1"/>
                </a:solidFill>
              </a:rPr>
              <a:t>restaurant_ny.csv</a:t>
            </a:r>
            <a:endParaRPr sz="1100" b="1">
              <a:solidFill>
                <a:schemeClr val="lt1"/>
              </a:solidFill>
            </a:endParaRPr>
          </a:p>
        </p:txBody>
      </p:sp>
      <p:sp>
        <p:nvSpPr>
          <p:cNvPr id="264" name="Google Shape;264;p32"/>
          <p:cNvSpPr/>
          <p:nvPr/>
        </p:nvSpPr>
        <p:spPr>
          <a:xfrm>
            <a:off x="2386629" y="1559025"/>
            <a:ext cx="6171300" cy="7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Montserrat"/>
              <a:ea typeface="Montserrat"/>
              <a:cs typeface="Montserrat"/>
              <a:sym typeface="Montserrat"/>
            </a:endParaRPr>
          </a:p>
        </p:txBody>
      </p:sp>
      <p:sp>
        <p:nvSpPr>
          <p:cNvPr id="265" name="Google Shape;265;p32"/>
          <p:cNvSpPr/>
          <p:nvPr/>
        </p:nvSpPr>
        <p:spPr>
          <a:xfrm>
            <a:off x="2386633" y="2352700"/>
            <a:ext cx="6171300" cy="7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Montserrat"/>
              <a:ea typeface="Montserrat"/>
              <a:cs typeface="Montserrat"/>
              <a:sym typeface="Montserrat"/>
            </a:endParaRPr>
          </a:p>
        </p:txBody>
      </p:sp>
      <p:sp>
        <p:nvSpPr>
          <p:cNvPr id="266" name="Google Shape;266;p32"/>
          <p:cNvSpPr/>
          <p:nvPr/>
        </p:nvSpPr>
        <p:spPr>
          <a:xfrm>
            <a:off x="2386628" y="3146325"/>
            <a:ext cx="6171300" cy="7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Montserrat"/>
              <a:ea typeface="Montserrat"/>
              <a:cs typeface="Montserrat"/>
              <a:sym typeface="Montserrat"/>
            </a:endParaRPr>
          </a:p>
        </p:txBody>
      </p:sp>
      <p:sp>
        <p:nvSpPr>
          <p:cNvPr id="267" name="Google Shape;267;p32"/>
          <p:cNvSpPr/>
          <p:nvPr/>
        </p:nvSpPr>
        <p:spPr>
          <a:xfrm>
            <a:off x="2386633" y="3939950"/>
            <a:ext cx="6171300" cy="7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Montserrat"/>
              <a:ea typeface="Montserrat"/>
              <a:cs typeface="Montserrat"/>
              <a:sym typeface="Montserrat"/>
            </a:endParaRPr>
          </a:p>
        </p:txBody>
      </p:sp>
      <p:sp>
        <p:nvSpPr>
          <p:cNvPr id="268" name="Google Shape;268;p32"/>
          <p:cNvSpPr txBox="1">
            <a:spLocks noGrp="1"/>
          </p:cNvSpPr>
          <p:nvPr>
            <p:ph type="subTitle" idx="4294967295"/>
          </p:nvPr>
        </p:nvSpPr>
        <p:spPr>
          <a:xfrm>
            <a:off x="2585644" y="1663310"/>
            <a:ext cx="1639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100">
                <a:solidFill>
                  <a:schemeClr val="accent2"/>
                </a:solidFill>
              </a:rPr>
              <a:t>11 attributes, 1,632 observations</a:t>
            </a:r>
            <a:endParaRPr sz="1100">
              <a:solidFill>
                <a:schemeClr val="accent2"/>
              </a:solidFill>
            </a:endParaRPr>
          </a:p>
        </p:txBody>
      </p:sp>
      <p:sp>
        <p:nvSpPr>
          <p:cNvPr id="269" name="Google Shape;269;p32"/>
          <p:cNvSpPr txBox="1">
            <a:spLocks noGrp="1"/>
          </p:cNvSpPr>
          <p:nvPr>
            <p:ph type="subTitle" idx="4294967295"/>
          </p:nvPr>
        </p:nvSpPr>
        <p:spPr>
          <a:xfrm>
            <a:off x="4228104" y="1663320"/>
            <a:ext cx="1415100" cy="49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100">
                <a:solidFill>
                  <a:schemeClr val="accent2"/>
                </a:solidFill>
              </a:rPr>
              <a:t>218 KB Semi-structured </a:t>
            </a:r>
            <a:endParaRPr sz="1100">
              <a:solidFill>
                <a:schemeClr val="accent2"/>
              </a:solidFill>
            </a:endParaRPr>
          </a:p>
        </p:txBody>
      </p:sp>
      <p:sp>
        <p:nvSpPr>
          <p:cNvPr id="270" name="Google Shape;270;p32"/>
          <p:cNvSpPr txBox="1">
            <a:spLocks noGrp="1"/>
          </p:cNvSpPr>
          <p:nvPr>
            <p:ph type="subTitle" idx="4294967295"/>
          </p:nvPr>
        </p:nvSpPr>
        <p:spPr>
          <a:xfrm>
            <a:off x="5724897" y="1593675"/>
            <a:ext cx="660900" cy="7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900" u="sng">
                <a:solidFill>
                  <a:schemeClr val="hlink"/>
                </a:solidFill>
                <a:hlinkClick r:id="rId3"/>
              </a:rPr>
              <a:t>Google Dataset Search </a:t>
            </a:r>
            <a:endParaRPr sz="900">
              <a:solidFill>
                <a:schemeClr val="accent2"/>
              </a:solidFill>
            </a:endParaRPr>
          </a:p>
        </p:txBody>
      </p:sp>
      <p:sp>
        <p:nvSpPr>
          <p:cNvPr id="271" name="Google Shape;271;p32"/>
          <p:cNvSpPr txBox="1">
            <a:spLocks noGrp="1"/>
          </p:cNvSpPr>
          <p:nvPr>
            <p:ph type="subTitle" idx="4294967295"/>
          </p:nvPr>
        </p:nvSpPr>
        <p:spPr>
          <a:xfrm>
            <a:off x="2557451" y="2456955"/>
            <a:ext cx="174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100">
                <a:solidFill>
                  <a:schemeClr val="accent2"/>
                </a:solidFill>
              </a:rPr>
              <a:t>20 attributes, 5,520 observations</a:t>
            </a:r>
            <a:endParaRPr sz="1100">
              <a:solidFill>
                <a:schemeClr val="accent2"/>
              </a:solidFill>
            </a:endParaRPr>
          </a:p>
        </p:txBody>
      </p:sp>
      <p:sp>
        <p:nvSpPr>
          <p:cNvPr id="272" name="Google Shape;272;p32"/>
          <p:cNvSpPr txBox="1">
            <a:spLocks noGrp="1"/>
          </p:cNvSpPr>
          <p:nvPr>
            <p:ph type="subTitle" idx="4294967295"/>
          </p:nvPr>
        </p:nvSpPr>
        <p:spPr>
          <a:xfrm>
            <a:off x="4250947" y="2356425"/>
            <a:ext cx="1415100" cy="49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100">
                <a:solidFill>
                  <a:schemeClr val="accent2"/>
                </a:solidFill>
              </a:rPr>
              <a:t>855 KB </a:t>
            </a:r>
            <a:r>
              <a:rPr lang="en" sz="1100">
                <a:solidFill>
                  <a:schemeClr val="dk1"/>
                </a:solidFill>
              </a:rPr>
              <a:t>Semi-structured </a:t>
            </a:r>
            <a:endParaRPr sz="1100">
              <a:solidFill>
                <a:schemeClr val="accent2"/>
              </a:solidFill>
            </a:endParaRPr>
          </a:p>
        </p:txBody>
      </p:sp>
      <p:sp>
        <p:nvSpPr>
          <p:cNvPr id="273" name="Google Shape;273;p32"/>
          <p:cNvSpPr txBox="1">
            <a:spLocks noGrp="1"/>
          </p:cNvSpPr>
          <p:nvPr>
            <p:ph type="subTitle" idx="4294967295"/>
          </p:nvPr>
        </p:nvSpPr>
        <p:spPr>
          <a:xfrm>
            <a:off x="5752171" y="2450161"/>
            <a:ext cx="7542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u="sng">
                <a:solidFill>
                  <a:schemeClr val="hlink"/>
                </a:solidFill>
                <a:hlinkClick r:id="rId4"/>
              </a:rPr>
              <a:t>NYC Open Data</a:t>
            </a:r>
            <a:endParaRPr sz="900">
              <a:solidFill>
                <a:schemeClr val="accent2"/>
              </a:solidFill>
            </a:endParaRPr>
          </a:p>
        </p:txBody>
      </p:sp>
      <p:sp>
        <p:nvSpPr>
          <p:cNvPr id="274" name="Google Shape;274;p32"/>
          <p:cNvSpPr txBox="1">
            <a:spLocks noGrp="1"/>
          </p:cNvSpPr>
          <p:nvPr>
            <p:ph type="subTitle" idx="4294967295"/>
          </p:nvPr>
        </p:nvSpPr>
        <p:spPr>
          <a:xfrm>
            <a:off x="2557704" y="3149997"/>
            <a:ext cx="1800600" cy="49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100">
                <a:solidFill>
                  <a:schemeClr val="accent2"/>
                </a:solidFill>
              </a:rPr>
              <a:t>18 attributes, 36,924 observations</a:t>
            </a:r>
            <a:endParaRPr sz="1100">
              <a:solidFill>
                <a:schemeClr val="accent2"/>
              </a:solidFill>
            </a:endParaRPr>
          </a:p>
        </p:txBody>
      </p:sp>
      <p:sp>
        <p:nvSpPr>
          <p:cNvPr id="275" name="Google Shape;275;p32"/>
          <p:cNvSpPr txBox="1">
            <a:spLocks noGrp="1"/>
          </p:cNvSpPr>
          <p:nvPr>
            <p:ph type="subTitle" idx="4294967295"/>
          </p:nvPr>
        </p:nvSpPr>
        <p:spPr>
          <a:xfrm>
            <a:off x="5736626" y="3212536"/>
            <a:ext cx="769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u="sng">
                <a:solidFill>
                  <a:schemeClr val="hlink"/>
                </a:solidFill>
                <a:hlinkClick r:id="rId5"/>
              </a:rPr>
              <a:t>Inside Airbnb</a:t>
            </a:r>
            <a:endParaRPr sz="900">
              <a:solidFill>
                <a:schemeClr val="accent2"/>
              </a:solidFill>
            </a:endParaRPr>
          </a:p>
        </p:txBody>
      </p:sp>
      <p:sp>
        <p:nvSpPr>
          <p:cNvPr id="276" name="Google Shape;276;p32"/>
          <p:cNvSpPr txBox="1">
            <a:spLocks noGrp="1"/>
          </p:cNvSpPr>
          <p:nvPr>
            <p:ph type="subTitle" idx="4294967295"/>
          </p:nvPr>
        </p:nvSpPr>
        <p:spPr>
          <a:xfrm>
            <a:off x="2538093" y="3943652"/>
            <a:ext cx="1562700" cy="49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100">
                <a:solidFill>
                  <a:schemeClr val="accent2"/>
                </a:solidFill>
              </a:rPr>
              <a:t>9 attributes,  383,030 observations</a:t>
            </a:r>
            <a:endParaRPr sz="1100">
              <a:solidFill>
                <a:schemeClr val="accent2"/>
              </a:solidFill>
            </a:endParaRPr>
          </a:p>
        </p:txBody>
      </p:sp>
      <p:sp>
        <p:nvSpPr>
          <p:cNvPr id="277" name="Google Shape;277;p32"/>
          <p:cNvSpPr txBox="1">
            <a:spLocks noGrp="1"/>
          </p:cNvSpPr>
          <p:nvPr>
            <p:ph type="subTitle" idx="4294967295"/>
          </p:nvPr>
        </p:nvSpPr>
        <p:spPr>
          <a:xfrm>
            <a:off x="5736626" y="4009732"/>
            <a:ext cx="828000" cy="49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900" u="sng">
                <a:solidFill>
                  <a:schemeClr val="hlink"/>
                </a:solidFill>
                <a:hlinkClick r:id="rId6"/>
              </a:rPr>
              <a:t>NYC Open Data</a:t>
            </a:r>
            <a:endParaRPr sz="900">
              <a:solidFill>
                <a:schemeClr val="accent2"/>
              </a:solidFill>
            </a:endParaRPr>
          </a:p>
        </p:txBody>
      </p:sp>
      <p:sp>
        <p:nvSpPr>
          <p:cNvPr id="278" name="Google Shape;278;p32"/>
          <p:cNvSpPr txBox="1">
            <a:spLocks noGrp="1"/>
          </p:cNvSpPr>
          <p:nvPr>
            <p:ph type="subTitle" idx="4294967295"/>
          </p:nvPr>
        </p:nvSpPr>
        <p:spPr>
          <a:xfrm>
            <a:off x="4254644" y="3250600"/>
            <a:ext cx="14151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accent2"/>
                </a:solidFill>
              </a:rPr>
              <a:t>5391 KB </a:t>
            </a:r>
            <a:r>
              <a:rPr lang="en" sz="1100">
                <a:solidFill>
                  <a:schemeClr val="dk1"/>
                </a:solidFill>
              </a:rPr>
              <a:t>Semi-structured </a:t>
            </a:r>
            <a:endParaRPr sz="1100">
              <a:solidFill>
                <a:schemeClr val="accent2"/>
              </a:solidFill>
            </a:endParaRPr>
          </a:p>
        </p:txBody>
      </p:sp>
      <p:sp>
        <p:nvSpPr>
          <p:cNvPr id="279" name="Google Shape;279;p32"/>
          <p:cNvSpPr txBox="1">
            <a:spLocks noGrp="1"/>
          </p:cNvSpPr>
          <p:nvPr>
            <p:ph type="subTitle" idx="4294967295"/>
          </p:nvPr>
        </p:nvSpPr>
        <p:spPr>
          <a:xfrm>
            <a:off x="4254632" y="3962975"/>
            <a:ext cx="1415100" cy="49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100">
                <a:solidFill>
                  <a:schemeClr val="accent2"/>
                </a:solidFill>
              </a:rPr>
              <a:t>83,829 KB </a:t>
            </a:r>
            <a:r>
              <a:rPr lang="en" sz="1100">
                <a:solidFill>
                  <a:schemeClr val="dk1"/>
                </a:solidFill>
              </a:rPr>
              <a:t>Semi-structured</a:t>
            </a:r>
            <a:endParaRPr sz="1100">
              <a:solidFill>
                <a:schemeClr val="accent2"/>
              </a:solidFill>
            </a:endParaRPr>
          </a:p>
        </p:txBody>
      </p:sp>
      <p:sp>
        <p:nvSpPr>
          <p:cNvPr id="280" name="Google Shape;280;p32"/>
          <p:cNvSpPr txBox="1">
            <a:spLocks noGrp="1"/>
          </p:cNvSpPr>
          <p:nvPr>
            <p:ph type="sldNum" idx="12"/>
          </p:nvPr>
        </p:nvSpPr>
        <p:spPr>
          <a:xfrm>
            <a:off x="8454301" y="4735991"/>
            <a:ext cx="548700" cy="29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900"/>
              <a:t>5</a:t>
            </a:fld>
            <a:endParaRPr sz="900"/>
          </a:p>
        </p:txBody>
      </p:sp>
      <p:sp>
        <p:nvSpPr>
          <p:cNvPr id="281" name="Google Shape;281;p32"/>
          <p:cNvSpPr txBox="1"/>
          <p:nvPr/>
        </p:nvSpPr>
        <p:spPr>
          <a:xfrm>
            <a:off x="5668200" y="1147825"/>
            <a:ext cx="901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Montserrat"/>
                <a:ea typeface="Montserrat"/>
                <a:cs typeface="Montserrat"/>
                <a:sym typeface="Montserrat"/>
              </a:rPr>
              <a:t>Source</a:t>
            </a:r>
            <a:endParaRPr sz="1200" b="1">
              <a:latin typeface="Montserrat"/>
              <a:ea typeface="Montserrat"/>
              <a:cs typeface="Montserrat"/>
              <a:sym typeface="Montserrat"/>
            </a:endParaRPr>
          </a:p>
        </p:txBody>
      </p:sp>
      <p:sp>
        <p:nvSpPr>
          <p:cNvPr id="282" name="Google Shape;282;p32"/>
          <p:cNvSpPr txBox="1"/>
          <p:nvPr/>
        </p:nvSpPr>
        <p:spPr>
          <a:xfrm>
            <a:off x="4296600" y="1071625"/>
            <a:ext cx="1066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Montserrat"/>
                <a:ea typeface="Montserrat"/>
                <a:cs typeface="Montserrat"/>
                <a:sym typeface="Montserrat"/>
              </a:rPr>
              <a:t>Size &amp; Structure </a:t>
            </a:r>
            <a:endParaRPr sz="1200" b="1">
              <a:latin typeface="Montserrat"/>
              <a:ea typeface="Montserrat"/>
              <a:cs typeface="Montserrat"/>
              <a:sym typeface="Montserrat"/>
            </a:endParaRPr>
          </a:p>
        </p:txBody>
      </p:sp>
      <p:sp>
        <p:nvSpPr>
          <p:cNvPr id="283" name="Google Shape;283;p32"/>
          <p:cNvSpPr txBox="1"/>
          <p:nvPr/>
        </p:nvSpPr>
        <p:spPr>
          <a:xfrm>
            <a:off x="2579425" y="1147825"/>
            <a:ext cx="1365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Montserrat"/>
                <a:ea typeface="Montserrat"/>
                <a:cs typeface="Montserrat"/>
                <a:sym typeface="Montserrat"/>
              </a:rPr>
              <a:t>Dimensions</a:t>
            </a:r>
            <a:endParaRPr sz="1200" b="1">
              <a:latin typeface="Montserrat"/>
              <a:ea typeface="Montserrat"/>
              <a:cs typeface="Montserrat"/>
              <a:sym typeface="Montserrat"/>
            </a:endParaRPr>
          </a:p>
        </p:txBody>
      </p:sp>
      <p:sp>
        <p:nvSpPr>
          <p:cNvPr id="284" name="Google Shape;284;p32"/>
          <p:cNvSpPr txBox="1"/>
          <p:nvPr/>
        </p:nvSpPr>
        <p:spPr>
          <a:xfrm>
            <a:off x="6912900" y="1147825"/>
            <a:ext cx="1516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Montserrat"/>
                <a:ea typeface="Montserrat"/>
                <a:cs typeface="Montserrat"/>
                <a:sym typeface="Montserrat"/>
              </a:rPr>
              <a:t>Matching Rules</a:t>
            </a:r>
            <a:endParaRPr sz="1200" b="1">
              <a:latin typeface="Montserrat"/>
              <a:ea typeface="Montserrat"/>
              <a:cs typeface="Montserrat"/>
              <a:sym typeface="Montserrat"/>
            </a:endParaRPr>
          </a:p>
        </p:txBody>
      </p:sp>
      <p:sp>
        <p:nvSpPr>
          <p:cNvPr id="285" name="Google Shape;285;p32"/>
          <p:cNvSpPr txBox="1"/>
          <p:nvPr/>
        </p:nvSpPr>
        <p:spPr>
          <a:xfrm>
            <a:off x="6859761" y="1590675"/>
            <a:ext cx="16395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a:ea typeface="Montserrat"/>
                <a:cs typeface="Montserrat"/>
                <a:sym typeface="Montserrat"/>
              </a:rPr>
              <a:t>Join with hotel_properties_ny on address</a:t>
            </a:r>
            <a:endParaRPr sz="1100">
              <a:latin typeface="Montserrat"/>
              <a:ea typeface="Montserrat"/>
              <a:cs typeface="Montserrat"/>
              <a:sym typeface="Montserrat"/>
            </a:endParaRPr>
          </a:p>
        </p:txBody>
      </p:sp>
      <p:sp>
        <p:nvSpPr>
          <p:cNvPr id="286" name="Google Shape;286;p32"/>
          <p:cNvSpPr txBox="1"/>
          <p:nvPr/>
        </p:nvSpPr>
        <p:spPr>
          <a:xfrm>
            <a:off x="6859761" y="2428875"/>
            <a:ext cx="1639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a:ea typeface="Montserrat"/>
                <a:cs typeface="Montserrat"/>
                <a:sym typeface="Montserrat"/>
              </a:rPr>
              <a:t>Join restaurant_ny on borough</a:t>
            </a:r>
            <a:endParaRPr sz="1100">
              <a:latin typeface="Montserrat"/>
              <a:ea typeface="Montserrat"/>
              <a:cs typeface="Montserrat"/>
              <a:sym typeface="Montserrat"/>
            </a:endParaRPr>
          </a:p>
        </p:txBody>
      </p:sp>
      <p:sp>
        <p:nvSpPr>
          <p:cNvPr id="287" name="Google Shape;287;p32"/>
          <p:cNvSpPr txBox="1"/>
          <p:nvPr/>
        </p:nvSpPr>
        <p:spPr>
          <a:xfrm>
            <a:off x="6859761" y="3190875"/>
            <a:ext cx="16395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a:ea typeface="Montserrat"/>
                <a:cs typeface="Montserrat"/>
                <a:sym typeface="Montserrat"/>
              </a:rPr>
              <a:t>Join hotel_properties_ny on borough</a:t>
            </a:r>
            <a:endParaRPr sz="1100">
              <a:latin typeface="Montserrat"/>
              <a:ea typeface="Montserrat"/>
              <a:cs typeface="Montserrat"/>
              <a:sym typeface="Montserrat"/>
            </a:endParaRPr>
          </a:p>
        </p:txBody>
      </p:sp>
      <p:sp>
        <p:nvSpPr>
          <p:cNvPr id="288" name="Google Shape;288;p32"/>
          <p:cNvSpPr txBox="1"/>
          <p:nvPr/>
        </p:nvSpPr>
        <p:spPr>
          <a:xfrm>
            <a:off x="6859761" y="3952875"/>
            <a:ext cx="1639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a:ea typeface="Montserrat"/>
                <a:cs typeface="Montserrat"/>
                <a:sym typeface="Montserrat"/>
              </a:rPr>
              <a:t>Join airbnb_ny on borough</a:t>
            </a:r>
            <a:endParaRPr sz="1100">
              <a:latin typeface="Montserrat"/>
              <a:ea typeface="Montserrat"/>
              <a:cs typeface="Montserrat"/>
              <a:sym typeface="Montserrat"/>
            </a:endParaRPr>
          </a:p>
        </p:txBody>
      </p:sp>
      <p:sp>
        <p:nvSpPr>
          <p:cNvPr id="289" name="Google Shape;289;p32"/>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2"/>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Tools &amp; Methodology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subTitle" idx="1"/>
          </p:nvPr>
        </p:nvSpPr>
        <p:spPr>
          <a:xfrm>
            <a:off x="711900" y="12474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Completeness</a:t>
            </a:r>
            <a:endParaRPr sz="900" b="0" i="1">
              <a:solidFill>
                <a:schemeClr val="dk1"/>
              </a:solidFill>
            </a:endParaRPr>
          </a:p>
          <a:p>
            <a:pPr marL="0" lvl="0" indent="0" algn="l" rtl="0">
              <a:spcBef>
                <a:spcPts val="1600"/>
              </a:spcBef>
              <a:spcAft>
                <a:spcPts val="1600"/>
              </a:spcAft>
              <a:buNone/>
            </a:pPr>
            <a:endParaRPr/>
          </a:p>
        </p:txBody>
      </p:sp>
      <p:sp>
        <p:nvSpPr>
          <p:cNvPr id="295" name="Google Shape;295;p33"/>
          <p:cNvSpPr txBox="1">
            <a:spLocks noGrp="1"/>
          </p:cNvSpPr>
          <p:nvPr>
            <p:ph type="subTitle" idx="2"/>
          </p:nvPr>
        </p:nvSpPr>
        <p:spPr>
          <a:xfrm>
            <a:off x="711900" y="1851450"/>
            <a:ext cx="2168400" cy="7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t>Hotel_properties_ny.csv and airbnb_ny.csv have issues with names missing or no data</a:t>
            </a:r>
            <a:endParaRPr sz="1100"/>
          </a:p>
          <a:p>
            <a:pPr marL="0" lvl="0" indent="0" algn="l" rtl="0">
              <a:spcBef>
                <a:spcPts val="1600"/>
              </a:spcBef>
              <a:spcAft>
                <a:spcPts val="1600"/>
              </a:spcAft>
              <a:buClr>
                <a:schemeClr val="dk1"/>
              </a:buClr>
              <a:buSzPts val="1100"/>
              <a:buFont typeface="Arial"/>
              <a:buNone/>
            </a:pPr>
            <a:endParaRPr sz="1100"/>
          </a:p>
        </p:txBody>
      </p:sp>
      <p:sp>
        <p:nvSpPr>
          <p:cNvPr id="296" name="Google Shape;296;p33"/>
          <p:cNvSpPr txBox="1">
            <a:spLocks noGrp="1"/>
          </p:cNvSpPr>
          <p:nvPr>
            <p:ph type="subTitle" idx="3"/>
          </p:nvPr>
        </p:nvSpPr>
        <p:spPr>
          <a:xfrm>
            <a:off x="3136350" y="1263175"/>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Validity</a:t>
            </a:r>
            <a:endParaRPr/>
          </a:p>
        </p:txBody>
      </p:sp>
      <p:sp>
        <p:nvSpPr>
          <p:cNvPr id="297" name="Google Shape;297;p33"/>
          <p:cNvSpPr txBox="1">
            <a:spLocks noGrp="1"/>
          </p:cNvSpPr>
          <p:nvPr>
            <p:ph type="subTitle" idx="4"/>
          </p:nvPr>
        </p:nvSpPr>
        <p:spPr>
          <a:xfrm>
            <a:off x="2983950" y="1851450"/>
            <a:ext cx="2261700" cy="723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t>All fields are checked and formatted to be the appropriate data type in our database.</a:t>
            </a:r>
            <a:endParaRPr sz="1100"/>
          </a:p>
          <a:p>
            <a:pPr marL="0" lvl="0" indent="0" algn="l" rtl="0">
              <a:spcBef>
                <a:spcPts val="0"/>
              </a:spcBef>
              <a:spcAft>
                <a:spcPts val="0"/>
              </a:spcAft>
              <a:buClr>
                <a:schemeClr val="dk1"/>
              </a:buClr>
              <a:buSzPts val="1100"/>
              <a:buFont typeface="Arial"/>
              <a:buNone/>
            </a:pPr>
            <a:endParaRPr sz="1100"/>
          </a:p>
        </p:txBody>
      </p:sp>
      <p:sp>
        <p:nvSpPr>
          <p:cNvPr id="298" name="Google Shape;298;p33"/>
          <p:cNvSpPr txBox="1">
            <a:spLocks noGrp="1"/>
          </p:cNvSpPr>
          <p:nvPr>
            <p:ph type="subTitle" idx="5"/>
          </p:nvPr>
        </p:nvSpPr>
        <p:spPr>
          <a:xfrm>
            <a:off x="5256000" y="12474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Uniqueness</a:t>
            </a:r>
            <a:endParaRPr/>
          </a:p>
        </p:txBody>
      </p:sp>
      <p:sp>
        <p:nvSpPr>
          <p:cNvPr id="299" name="Google Shape;299;p33"/>
          <p:cNvSpPr txBox="1">
            <a:spLocks noGrp="1"/>
          </p:cNvSpPr>
          <p:nvPr>
            <p:ph type="subTitle" idx="6"/>
          </p:nvPr>
        </p:nvSpPr>
        <p:spPr>
          <a:xfrm>
            <a:off x="5256000" y="1851450"/>
            <a:ext cx="2261700" cy="7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100"/>
              <a:t>All hotels in hotels_ny.csv are unique. The rest datasets have repetitive rows but were removed. </a:t>
            </a:r>
            <a:endParaRPr sz="1100"/>
          </a:p>
        </p:txBody>
      </p:sp>
      <p:sp>
        <p:nvSpPr>
          <p:cNvPr id="300" name="Google Shape;300;p33"/>
          <p:cNvSpPr txBox="1">
            <a:spLocks noGrp="1"/>
          </p:cNvSpPr>
          <p:nvPr>
            <p:ph type="subTitle" idx="7"/>
          </p:nvPr>
        </p:nvSpPr>
        <p:spPr>
          <a:xfrm>
            <a:off x="711900" y="27998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Consistency</a:t>
            </a:r>
            <a:endParaRPr/>
          </a:p>
        </p:txBody>
      </p:sp>
      <p:sp>
        <p:nvSpPr>
          <p:cNvPr id="301" name="Google Shape;301;p33"/>
          <p:cNvSpPr txBox="1">
            <a:spLocks noGrp="1"/>
          </p:cNvSpPr>
          <p:nvPr>
            <p:ph type="subTitle" idx="8"/>
          </p:nvPr>
        </p:nvSpPr>
        <p:spPr>
          <a:xfrm>
            <a:off x="711900" y="3556250"/>
            <a:ext cx="2261700" cy="723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t>All data is stored in and sourced from GCP, so it is consistent for all users in MySQL &amp; Tableau.</a:t>
            </a:r>
            <a:endParaRPr sz="1100"/>
          </a:p>
          <a:p>
            <a:pPr marL="0" lvl="0" indent="0" algn="l" rtl="0">
              <a:spcBef>
                <a:spcPts val="0"/>
              </a:spcBef>
              <a:spcAft>
                <a:spcPts val="0"/>
              </a:spcAft>
              <a:buNone/>
            </a:pPr>
            <a:endParaRPr/>
          </a:p>
        </p:txBody>
      </p:sp>
      <p:sp>
        <p:nvSpPr>
          <p:cNvPr id="302" name="Google Shape;302;p33"/>
          <p:cNvSpPr txBox="1">
            <a:spLocks noGrp="1"/>
          </p:cNvSpPr>
          <p:nvPr>
            <p:ph type="subTitle" idx="9"/>
          </p:nvPr>
        </p:nvSpPr>
        <p:spPr>
          <a:xfrm>
            <a:off x="2983950" y="2799800"/>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Timeliness</a:t>
            </a:r>
            <a:endParaRPr/>
          </a:p>
        </p:txBody>
      </p:sp>
      <p:sp>
        <p:nvSpPr>
          <p:cNvPr id="303" name="Google Shape;303;p33"/>
          <p:cNvSpPr txBox="1">
            <a:spLocks noGrp="1"/>
          </p:cNvSpPr>
          <p:nvPr>
            <p:ph type="subTitle" idx="13"/>
          </p:nvPr>
        </p:nvSpPr>
        <p:spPr>
          <a:xfrm>
            <a:off x="2983950" y="3556250"/>
            <a:ext cx="2261700" cy="13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t>Hotel_ny.csv is from 2017, but hotel information will not change significantly over time. The last update time for rest datasets  is between 2020 and 2021.</a:t>
            </a:r>
            <a:endParaRPr sz="1100"/>
          </a:p>
        </p:txBody>
      </p:sp>
      <p:sp>
        <p:nvSpPr>
          <p:cNvPr id="304" name="Google Shape;304;p33"/>
          <p:cNvSpPr txBox="1">
            <a:spLocks noGrp="1"/>
          </p:cNvSpPr>
          <p:nvPr>
            <p:ph type="subTitle" idx="14"/>
          </p:nvPr>
        </p:nvSpPr>
        <p:spPr>
          <a:xfrm>
            <a:off x="5332200" y="2831225"/>
            <a:ext cx="22617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Accuracy</a:t>
            </a:r>
            <a:endParaRPr/>
          </a:p>
        </p:txBody>
      </p:sp>
      <p:sp>
        <p:nvSpPr>
          <p:cNvPr id="305" name="Google Shape;305;p33"/>
          <p:cNvSpPr txBox="1">
            <a:spLocks noGrp="1"/>
          </p:cNvSpPr>
          <p:nvPr>
            <p:ph type="subTitle" idx="15"/>
          </p:nvPr>
        </p:nvSpPr>
        <p:spPr>
          <a:xfrm>
            <a:off x="5349300" y="3556250"/>
            <a:ext cx="2168400" cy="7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t>Hotels, Airbnbs, and restaurants ratings can be biased based on customers’ experience.</a:t>
            </a:r>
            <a:endParaRPr sz="1100"/>
          </a:p>
        </p:txBody>
      </p:sp>
      <p:sp>
        <p:nvSpPr>
          <p:cNvPr id="306" name="Google Shape;306;p33"/>
          <p:cNvSpPr txBox="1">
            <a:spLocks noGrp="1"/>
          </p:cNvSpPr>
          <p:nvPr>
            <p:ph type="title"/>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 Data Quality</a:t>
            </a:r>
            <a:endParaRPr/>
          </a:p>
        </p:txBody>
      </p:sp>
      <p:sp>
        <p:nvSpPr>
          <p:cNvPr id="307" name="Google Shape;30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308" name="Google Shape;308;p33"/>
          <p:cNvSpPr txBox="1"/>
          <p:nvPr/>
        </p:nvSpPr>
        <p:spPr>
          <a:xfrm>
            <a:off x="744450" y="1568550"/>
            <a:ext cx="2059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Clr>
                <a:schemeClr val="dk1"/>
              </a:buClr>
              <a:buSzPts val="1100"/>
              <a:buFont typeface="Arial"/>
              <a:buNone/>
            </a:pPr>
            <a:r>
              <a:rPr lang="en" sz="900" i="1">
                <a:solidFill>
                  <a:schemeClr val="dk1"/>
                </a:solidFill>
                <a:latin typeface="Montserrat"/>
                <a:ea typeface="Montserrat"/>
                <a:cs typeface="Montserrat"/>
                <a:sym typeface="Montserrat"/>
              </a:rPr>
              <a:t>Any missing values?</a:t>
            </a:r>
            <a:endParaRPr>
              <a:latin typeface="Montserrat"/>
              <a:ea typeface="Montserrat"/>
              <a:cs typeface="Montserrat"/>
              <a:sym typeface="Montserrat"/>
            </a:endParaRPr>
          </a:p>
        </p:txBody>
      </p:sp>
      <p:sp>
        <p:nvSpPr>
          <p:cNvPr id="309" name="Google Shape;309;p33"/>
          <p:cNvSpPr txBox="1"/>
          <p:nvPr/>
        </p:nvSpPr>
        <p:spPr>
          <a:xfrm>
            <a:off x="3030450" y="1568550"/>
            <a:ext cx="2059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Clr>
                <a:schemeClr val="dk1"/>
              </a:buClr>
              <a:buSzPts val="1100"/>
              <a:buFont typeface="Arial"/>
              <a:buNone/>
            </a:pPr>
            <a:r>
              <a:rPr lang="en" sz="900" i="1">
                <a:solidFill>
                  <a:schemeClr val="dk1"/>
                </a:solidFill>
                <a:latin typeface="Montserrat"/>
                <a:ea typeface="Montserrat"/>
                <a:cs typeface="Montserrat"/>
                <a:sym typeface="Montserrat"/>
              </a:rPr>
              <a:t>Does data match the rules?</a:t>
            </a:r>
            <a:endParaRPr>
              <a:latin typeface="Montserrat"/>
              <a:ea typeface="Montserrat"/>
              <a:cs typeface="Montserrat"/>
              <a:sym typeface="Montserrat"/>
            </a:endParaRPr>
          </a:p>
        </p:txBody>
      </p:sp>
      <p:sp>
        <p:nvSpPr>
          <p:cNvPr id="310" name="Google Shape;310;p33"/>
          <p:cNvSpPr txBox="1"/>
          <p:nvPr/>
        </p:nvSpPr>
        <p:spPr>
          <a:xfrm>
            <a:off x="5240250" y="1568550"/>
            <a:ext cx="2059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Clr>
                <a:schemeClr val="dk1"/>
              </a:buClr>
              <a:buSzPts val="1100"/>
              <a:buFont typeface="Arial"/>
              <a:buNone/>
            </a:pPr>
            <a:r>
              <a:rPr lang="en" sz="900" i="1">
                <a:solidFill>
                  <a:schemeClr val="dk1"/>
                </a:solidFill>
                <a:latin typeface="Montserrat"/>
                <a:ea typeface="Montserrat"/>
                <a:cs typeface="Montserrat"/>
                <a:sym typeface="Montserrat"/>
              </a:rPr>
              <a:t>Are there duplicate values?</a:t>
            </a:r>
            <a:endParaRPr>
              <a:latin typeface="Montserrat"/>
              <a:ea typeface="Montserrat"/>
              <a:cs typeface="Montserrat"/>
              <a:sym typeface="Montserrat"/>
            </a:endParaRPr>
          </a:p>
        </p:txBody>
      </p:sp>
      <p:sp>
        <p:nvSpPr>
          <p:cNvPr id="311" name="Google Shape;311;p33"/>
          <p:cNvSpPr txBox="1"/>
          <p:nvPr/>
        </p:nvSpPr>
        <p:spPr>
          <a:xfrm>
            <a:off x="744450" y="3168750"/>
            <a:ext cx="2059500" cy="64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900" i="1">
                <a:solidFill>
                  <a:schemeClr val="dk1"/>
                </a:solidFill>
                <a:latin typeface="Inter"/>
                <a:ea typeface="Inter"/>
                <a:cs typeface="Inter"/>
                <a:sym typeface="Inter"/>
              </a:rPr>
              <a:t>Consistent across various data stores?</a:t>
            </a:r>
            <a:endParaRPr sz="900" i="1">
              <a:solidFill>
                <a:schemeClr val="dk1"/>
              </a:solidFill>
              <a:latin typeface="Inter"/>
              <a:ea typeface="Inter"/>
              <a:cs typeface="Inter"/>
              <a:sym typeface="Inter"/>
            </a:endParaRPr>
          </a:p>
          <a:p>
            <a:pPr marL="0" lvl="0" indent="0" algn="l" rtl="0">
              <a:spcBef>
                <a:spcPts val="0"/>
              </a:spcBef>
              <a:spcAft>
                <a:spcPts val="1600"/>
              </a:spcAft>
              <a:buClr>
                <a:schemeClr val="dk1"/>
              </a:buClr>
              <a:buSzPts val="1100"/>
              <a:buFont typeface="Arial"/>
              <a:buNone/>
            </a:pPr>
            <a:endParaRPr sz="900" i="1">
              <a:solidFill>
                <a:schemeClr val="dk1"/>
              </a:solidFill>
              <a:latin typeface="Montserrat"/>
              <a:ea typeface="Montserrat"/>
              <a:cs typeface="Montserrat"/>
              <a:sym typeface="Montserrat"/>
            </a:endParaRPr>
          </a:p>
        </p:txBody>
      </p:sp>
      <p:sp>
        <p:nvSpPr>
          <p:cNvPr id="312" name="Google Shape;312;p33"/>
          <p:cNvSpPr txBox="1"/>
          <p:nvPr/>
        </p:nvSpPr>
        <p:spPr>
          <a:xfrm>
            <a:off x="2954250" y="3168750"/>
            <a:ext cx="2059500" cy="64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900" i="1">
                <a:solidFill>
                  <a:schemeClr val="dk1"/>
                </a:solidFill>
                <a:latin typeface="Inter"/>
                <a:ea typeface="Inter"/>
                <a:cs typeface="Inter"/>
                <a:sym typeface="Inter"/>
              </a:rPr>
              <a:t>Does data represent reality from required point in time?</a:t>
            </a:r>
            <a:endParaRPr sz="900" i="1">
              <a:solidFill>
                <a:schemeClr val="dk1"/>
              </a:solidFill>
              <a:latin typeface="Inter"/>
              <a:ea typeface="Inter"/>
              <a:cs typeface="Inter"/>
              <a:sym typeface="Inter"/>
            </a:endParaRPr>
          </a:p>
          <a:p>
            <a:pPr marL="0" lvl="0" indent="0" algn="l" rtl="0">
              <a:spcBef>
                <a:spcPts val="0"/>
              </a:spcBef>
              <a:spcAft>
                <a:spcPts val="1600"/>
              </a:spcAft>
              <a:buClr>
                <a:schemeClr val="dk1"/>
              </a:buClr>
              <a:buSzPts val="1100"/>
              <a:buFont typeface="Arial"/>
              <a:buNone/>
            </a:pPr>
            <a:endParaRPr sz="900" i="1">
              <a:solidFill>
                <a:schemeClr val="dk1"/>
              </a:solidFill>
              <a:latin typeface="Montserrat"/>
              <a:ea typeface="Montserrat"/>
              <a:cs typeface="Montserrat"/>
              <a:sym typeface="Montserrat"/>
            </a:endParaRPr>
          </a:p>
        </p:txBody>
      </p:sp>
      <p:sp>
        <p:nvSpPr>
          <p:cNvPr id="313" name="Google Shape;313;p33"/>
          <p:cNvSpPr txBox="1"/>
          <p:nvPr/>
        </p:nvSpPr>
        <p:spPr>
          <a:xfrm>
            <a:off x="5316450" y="3168750"/>
            <a:ext cx="2059500" cy="64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900" i="1">
                <a:solidFill>
                  <a:schemeClr val="dk1"/>
                </a:solidFill>
                <a:latin typeface="Inter"/>
                <a:ea typeface="Inter"/>
                <a:cs typeface="Inter"/>
                <a:sym typeface="Inter"/>
              </a:rPr>
              <a:t>Degree to which data represents reality</a:t>
            </a:r>
            <a:endParaRPr sz="900" i="1">
              <a:solidFill>
                <a:schemeClr val="dk1"/>
              </a:solidFill>
              <a:latin typeface="Inter"/>
              <a:ea typeface="Inter"/>
              <a:cs typeface="Inter"/>
              <a:sym typeface="Inter"/>
            </a:endParaRPr>
          </a:p>
          <a:p>
            <a:pPr marL="0" lvl="0" indent="0" algn="l" rtl="0">
              <a:spcBef>
                <a:spcPts val="0"/>
              </a:spcBef>
              <a:spcAft>
                <a:spcPts val="1600"/>
              </a:spcAft>
              <a:buClr>
                <a:schemeClr val="dk1"/>
              </a:buClr>
              <a:buSzPts val="1100"/>
              <a:buFont typeface="Arial"/>
              <a:buNone/>
            </a:pPr>
            <a:endParaRPr sz="900" i="1">
              <a:solidFill>
                <a:schemeClr val="dk1"/>
              </a:solidFill>
              <a:latin typeface="Montserrat"/>
              <a:ea typeface="Montserrat"/>
              <a:cs typeface="Montserrat"/>
              <a:sym typeface="Montserrat"/>
            </a:endParaRPr>
          </a:p>
        </p:txBody>
      </p:sp>
      <p:sp>
        <p:nvSpPr>
          <p:cNvPr id="314" name="Google Shape;314;p33"/>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2"/>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Tools &amp; Methodology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a:spLocks noGrp="1"/>
          </p:cNvSpPr>
          <p:nvPr>
            <p:ph type="title"/>
          </p:nvPr>
        </p:nvSpPr>
        <p:spPr>
          <a:xfrm>
            <a:off x="489200" y="342950"/>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 Data Tools used </a:t>
            </a:r>
            <a:endParaRPr/>
          </a:p>
        </p:txBody>
      </p:sp>
      <p:sp>
        <p:nvSpPr>
          <p:cNvPr id="320" name="Google Shape;320;p34"/>
          <p:cNvSpPr txBox="1">
            <a:spLocks noGrp="1"/>
          </p:cNvSpPr>
          <p:nvPr>
            <p:ph type="subTitle" idx="4294967295"/>
          </p:nvPr>
        </p:nvSpPr>
        <p:spPr>
          <a:xfrm>
            <a:off x="5142140" y="948450"/>
            <a:ext cx="1623300" cy="32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lt1"/>
                </a:solidFill>
              </a:rPr>
              <a:t>Analysis</a:t>
            </a:r>
            <a:endParaRPr b="1">
              <a:solidFill>
                <a:schemeClr val="lt1"/>
              </a:solidFill>
            </a:endParaRPr>
          </a:p>
        </p:txBody>
      </p:sp>
      <p:sp>
        <p:nvSpPr>
          <p:cNvPr id="321" name="Google Shape;321;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22" name="Google Shape;322;p34"/>
          <p:cNvSpPr txBox="1"/>
          <p:nvPr/>
        </p:nvSpPr>
        <p:spPr>
          <a:xfrm>
            <a:off x="4812235" y="2013941"/>
            <a:ext cx="324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23" name="Google Shape;323;p34"/>
          <p:cNvSpPr/>
          <p:nvPr/>
        </p:nvSpPr>
        <p:spPr>
          <a:xfrm>
            <a:off x="1893454" y="1091652"/>
            <a:ext cx="1852370" cy="623372"/>
          </a:xfrm>
          <a:custGeom>
            <a:avLst/>
            <a:gdLst/>
            <a:ahLst/>
            <a:cxnLst/>
            <a:rect l="l" t="t" r="r" b="b"/>
            <a:pathLst>
              <a:path w="2218407" h="887362" extrusionOk="0">
                <a:moveTo>
                  <a:pt x="0" y="0"/>
                </a:moveTo>
                <a:lnTo>
                  <a:pt x="1774726" y="0"/>
                </a:lnTo>
                <a:lnTo>
                  <a:pt x="2218407" y="443681"/>
                </a:lnTo>
                <a:lnTo>
                  <a:pt x="1774726" y="887362"/>
                </a:lnTo>
                <a:lnTo>
                  <a:pt x="0" y="887362"/>
                </a:lnTo>
                <a:lnTo>
                  <a:pt x="443681" y="443681"/>
                </a:lnTo>
                <a:lnTo>
                  <a:pt x="0" y="0"/>
                </a:lnTo>
                <a:close/>
              </a:path>
            </a:pathLst>
          </a:custGeom>
          <a:solidFill>
            <a:srgbClr val="4372C3"/>
          </a:solidFill>
          <a:ln w="12700" cap="flat" cmpd="sng">
            <a:solidFill>
              <a:srgbClr val="FFFFFF"/>
            </a:solidFill>
            <a:prstDash val="solid"/>
            <a:miter lim="800000"/>
            <a:headEnd type="none" w="sm" len="sm"/>
            <a:tailEnd type="none" w="sm" len="sm"/>
          </a:ln>
        </p:spPr>
        <p:txBody>
          <a:bodyPr spcFirstLastPara="1" wrap="square" lIns="527675" tIns="28000" rIns="471675" bIns="28000" anchor="ctr" anchorCtr="0">
            <a:noAutofit/>
          </a:bodyPr>
          <a:lstStyle/>
          <a:p>
            <a:pPr marL="0" marR="0" lvl="0" indent="0" algn="ctr" rtl="0">
              <a:lnSpc>
                <a:spcPct val="90000"/>
              </a:lnSpc>
              <a:spcBef>
                <a:spcPts val="0"/>
              </a:spcBef>
              <a:spcAft>
                <a:spcPts val="0"/>
              </a:spcAft>
              <a:buClr>
                <a:srgbClr val="FFFFFF"/>
              </a:buClr>
              <a:buSzPts val="2100"/>
              <a:buFont typeface="Calibri"/>
              <a:buNone/>
            </a:pPr>
            <a:r>
              <a:rPr lang="en" sz="1100" b="1">
                <a:solidFill>
                  <a:srgbClr val="FFFFFF"/>
                </a:solidFill>
                <a:latin typeface="Montserrat"/>
                <a:ea typeface="Montserrat"/>
                <a:cs typeface="Montserrat"/>
                <a:sym typeface="Montserrat"/>
              </a:rPr>
              <a:t>Data Cleaning</a:t>
            </a:r>
            <a:endParaRPr sz="2000" b="1">
              <a:solidFill>
                <a:srgbClr val="FFFFFF"/>
              </a:solidFill>
              <a:latin typeface="Montserrat"/>
              <a:ea typeface="Montserrat"/>
              <a:cs typeface="Montserrat"/>
              <a:sym typeface="Montserrat"/>
            </a:endParaRPr>
          </a:p>
        </p:txBody>
      </p:sp>
      <p:sp>
        <p:nvSpPr>
          <p:cNvPr id="324" name="Google Shape;324;p34"/>
          <p:cNvSpPr/>
          <p:nvPr/>
        </p:nvSpPr>
        <p:spPr>
          <a:xfrm>
            <a:off x="3557196" y="1091652"/>
            <a:ext cx="1852370" cy="623372"/>
          </a:xfrm>
          <a:custGeom>
            <a:avLst/>
            <a:gdLst/>
            <a:ahLst/>
            <a:cxnLst/>
            <a:rect l="l" t="t" r="r" b="b"/>
            <a:pathLst>
              <a:path w="2218407" h="887362" extrusionOk="0">
                <a:moveTo>
                  <a:pt x="0" y="0"/>
                </a:moveTo>
                <a:lnTo>
                  <a:pt x="1774726" y="0"/>
                </a:lnTo>
                <a:lnTo>
                  <a:pt x="2218407" y="443681"/>
                </a:lnTo>
                <a:lnTo>
                  <a:pt x="1774726" y="887362"/>
                </a:lnTo>
                <a:lnTo>
                  <a:pt x="0" y="887362"/>
                </a:lnTo>
                <a:lnTo>
                  <a:pt x="443681" y="443681"/>
                </a:lnTo>
                <a:lnTo>
                  <a:pt x="0" y="0"/>
                </a:lnTo>
                <a:close/>
              </a:path>
            </a:pathLst>
          </a:custGeom>
          <a:solidFill>
            <a:srgbClr val="4372C3"/>
          </a:solidFill>
          <a:ln w="12700" cap="flat" cmpd="sng">
            <a:solidFill>
              <a:srgbClr val="FFFFFF"/>
            </a:solidFill>
            <a:prstDash val="solid"/>
            <a:miter lim="800000"/>
            <a:headEnd type="none" w="sm" len="sm"/>
            <a:tailEnd type="none" w="sm" len="sm"/>
          </a:ln>
        </p:spPr>
        <p:txBody>
          <a:bodyPr spcFirstLastPara="1" wrap="square" lIns="527675" tIns="28000" rIns="471675" bIns="28000" anchor="ctr" anchorCtr="0">
            <a:noAutofit/>
          </a:bodyPr>
          <a:lstStyle/>
          <a:p>
            <a:pPr marL="0" marR="0" lvl="0" indent="0" algn="ctr" rtl="0">
              <a:lnSpc>
                <a:spcPct val="90000"/>
              </a:lnSpc>
              <a:spcBef>
                <a:spcPts val="0"/>
              </a:spcBef>
              <a:spcAft>
                <a:spcPts val="0"/>
              </a:spcAft>
              <a:buClr>
                <a:srgbClr val="FFFFFF"/>
              </a:buClr>
              <a:buSzPts val="2100"/>
              <a:buFont typeface="Calibri"/>
              <a:buNone/>
            </a:pPr>
            <a:r>
              <a:rPr lang="en" sz="1100" b="1">
                <a:solidFill>
                  <a:srgbClr val="FFFFFF"/>
                </a:solidFill>
                <a:latin typeface="Montserrat"/>
                <a:ea typeface="Montserrat"/>
                <a:cs typeface="Montserrat"/>
                <a:sym typeface="Montserrat"/>
              </a:rPr>
              <a:t>Database Design</a:t>
            </a:r>
            <a:endParaRPr sz="1100" b="1" i="0" u="none" strike="noStrike" cap="none">
              <a:solidFill>
                <a:srgbClr val="FFFFFF"/>
              </a:solidFill>
              <a:latin typeface="Montserrat"/>
              <a:ea typeface="Montserrat"/>
              <a:cs typeface="Montserrat"/>
              <a:sym typeface="Montserrat"/>
            </a:endParaRPr>
          </a:p>
        </p:txBody>
      </p:sp>
      <p:sp>
        <p:nvSpPr>
          <p:cNvPr id="325" name="Google Shape;325;p34"/>
          <p:cNvSpPr/>
          <p:nvPr/>
        </p:nvSpPr>
        <p:spPr>
          <a:xfrm>
            <a:off x="5220938" y="1091652"/>
            <a:ext cx="1852370" cy="623372"/>
          </a:xfrm>
          <a:custGeom>
            <a:avLst/>
            <a:gdLst/>
            <a:ahLst/>
            <a:cxnLst/>
            <a:rect l="l" t="t" r="r" b="b"/>
            <a:pathLst>
              <a:path w="2218407" h="887362" extrusionOk="0">
                <a:moveTo>
                  <a:pt x="0" y="0"/>
                </a:moveTo>
                <a:lnTo>
                  <a:pt x="1774726" y="0"/>
                </a:lnTo>
                <a:lnTo>
                  <a:pt x="2218407" y="443681"/>
                </a:lnTo>
                <a:lnTo>
                  <a:pt x="1774726" y="887362"/>
                </a:lnTo>
                <a:lnTo>
                  <a:pt x="0" y="887362"/>
                </a:lnTo>
                <a:lnTo>
                  <a:pt x="443681" y="443681"/>
                </a:lnTo>
                <a:lnTo>
                  <a:pt x="0" y="0"/>
                </a:lnTo>
                <a:close/>
              </a:path>
            </a:pathLst>
          </a:custGeom>
          <a:solidFill>
            <a:srgbClr val="4372C3"/>
          </a:solidFill>
          <a:ln w="12700" cap="flat" cmpd="sng">
            <a:solidFill>
              <a:srgbClr val="FFFFFF"/>
            </a:solidFill>
            <a:prstDash val="solid"/>
            <a:miter lim="800000"/>
            <a:headEnd type="none" w="sm" len="sm"/>
            <a:tailEnd type="none" w="sm" len="sm"/>
          </a:ln>
        </p:spPr>
        <p:txBody>
          <a:bodyPr spcFirstLastPara="1" wrap="square" lIns="527675" tIns="28000" rIns="471675" bIns="28000" anchor="ctr" anchorCtr="0">
            <a:noAutofit/>
          </a:bodyPr>
          <a:lstStyle/>
          <a:p>
            <a:pPr marL="0" marR="0" lvl="0" indent="0" algn="ctr" rtl="0">
              <a:lnSpc>
                <a:spcPct val="90000"/>
              </a:lnSpc>
              <a:spcBef>
                <a:spcPts val="0"/>
              </a:spcBef>
              <a:spcAft>
                <a:spcPts val="0"/>
              </a:spcAft>
              <a:buClr>
                <a:srgbClr val="FFFFFF"/>
              </a:buClr>
              <a:buSzPts val="2100"/>
              <a:buFont typeface="Calibri"/>
              <a:buNone/>
            </a:pPr>
            <a:r>
              <a:rPr lang="en" sz="1100" b="1">
                <a:solidFill>
                  <a:srgbClr val="FFFFFF"/>
                </a:solidFill>
                <a:latin typeface="Montserrat"/>
                <a:ea typeface="Montserrat"/>
                <a:cs typeface="Montserrat"/>
                <a:sym typeface="Montserrat"/>
              </a:rPr>
              <a:t>Analysis</a:t>
            </a:r>
            <a:endParaRPr sz="1100" b="1" i="0" u="none" strike="noStrike" cap="none">
              <a:solidFill>
                <a:srgbClr val="FFFFFF"/>
              </a:solidFill>
              <a:latin typeface="Montserrat"/>
              <a:ea typeface="Montserrat"/>
              <a:cs typeface="Montserrat"/>
              <a:sym typeface="Montserrat"/>
            </a:endParaRPr>
          </a:p>
        </p:txBody>
      </p:sp>
      <p:sp>
        <p:nvSpPr>
          <p:cNvPr id="326" name="Google Shape;326;p34"/>
          <p:cNvSpPr/>
          <p:nvPr/>
        </p:nvSpPr>
        <p:spPr>
          <a:xfrm>
            <a:off x="6884700" y="1091650"/>
            <a:ext cx="1941106" cy="623372"/>
          </a:xfrm>
          <a:custGeom>
            <a:avLst/>
            <a:gdLst/>
            <a:ahLst/>
            <a:cxnLst/>
            <a:rect l="l" t="t" r="r" b="b"/>
            <a:pathLst>
              <a:path w="2218407" h="887362" extrusionOk="0">
                <a:moveTo>
                  <a:pt x="0" y="0"/>
                </a:moveTo>
                <a:lnTo>
                  <a:pt x="1774726" y="0"/>
                </a:lnTo>
                <a:lnTo>
                  <a:pt x="2218407" y="443681"/>
                </a:lnTo>
                <a:lnTo>
                  <a:pt x="1774726" y="887362"/>
                </a:lnTo>
                <a:lnTo>
                  <a:pt x="0" y="887362"/>
                </a:lnTo>
                <a:lnTo>
                  <a:pt x="443681" y="443681"/>
                </a:lnTo>
                <a:lnTo>
                  <a:pt x="0" y="0"/>
                </a:lnTo>
                <a:close/>
              </a:path>
            </a:pathLst>
          </a:custGeom>
          <a:solidFill>
            <a:srgbClr val="4372C3"/>
          </a:solidFill>
          <a:ln w="12700" cap="flat" cmpd="sng">
            <a:solidFill>
              <a:srgbClr val="FFFFFF"/>
            </a:solidFill>
            <a:prstDash val="solid"/>
            <a:miter lim="800000"/>
            <a:headEnd type="none" w="sm" len="sm"/>
            <a:tailEnd type="none" w="sm" len="sm"/>
          </a:ln>
        </p:spPr>
        <p:txBody>
          <a:bodyPr spcFirstLastPara="1" wrap="square" lIns="527675" tIns="28000" rIns="471675" bIns="28000" anchor="ctr" anchorCtr="0">
            <a:noAutofit/>
          </a:bodyPr>
          <a:lstStyle/>
          <a:p>
            <a:pPr marL="0" marR="0" lvl="0" indent="0" algn="ctr" rtl="0">
              <a:lnSpc>
                <a:spcPct val="90000"/>
              </a:lnSpc>
              <a:spcBef>
                <a:spcPts val="0"/>
              </a:spcBef>
              <a:spcAft>
                <a:spcPts val="0"/>
              </a:spcAft>
              <a:buClr>
                <a:srgbClr val="FFFFFF"/>
              </a:buClr>
              <a:buSzPts val="2100"/>
              <a:buFont typeface="Calibri"/>
              <a:buNone/>
            </a:pPr>
            <a:r>
              <a:rPr lang="en" sz="1100" b="1">
                <a:solidFill>
                  <a:srgbClr val="FFFFFF"/>
                </a:solidFill>
                <a:latin typeface="Montserrat"/>
                <a:ea typeface="Montserrat"/>
                <a:cs typeface="Montserrat"/>
                <a:sym typeface="Montserrat"/>
              </a:rPr>
              <a:t>Visualization</a:t>
            </a:r>
            <a:endParaRPr sz="1100" b="1" i="0" u="none" strike="noStrike" cap="none">
              <a:solidFill>
                <a:srgbClr val="FFFFFF"/>
              </a:solidFill>
              <a:latin typeface="Montserrat"/>
              <a:ea typeface="Montserrat"/>
              <a:cs typeface="Montserrat"/>
              <a:sym typeface="Montserrat"/>
            </a:endParaRPr>
          </a:p>
        </p:txBody>
      </p:sp>
      <p:pic>
        <p:nvPicPr>
          <p:cNvPr id="327" name="Google Shape;327;p34"/>
          <p:cNvPicPr preferRelativeResize="0"/>
          <p:nvPr/>
        </p:nvPicPr>
        <p:blipFill rotWithShape="1">
          <a:blip r:embed="rId3">
            <a:alphaModFix/>
          </a:blip>
          <a:srcRect l="-4877" r="-11536"/>
          <a:stretch/>
        </p:blipFill>
        <p:spPr>
          <a:xfrm>
            <a:off x="5471727" y="2021418"/>
            <a:ext cx="1406879" cy="413932"/>
          </a:xfrm>
          <a:prstGeom prst="rect">
            <a:avLst/>
          </a:prstGeom>
          <a:noFill/>
          <a:ln>
            <a:noFill/>
          </a:ln>
        </p:spPr>
      </p:pic>
      <p:pic>
        <p:nvPicPr>
          <p:cNvPr id="328" name="Google Shape;328;p34"/>
          <p:cNvPicPr preferRelativeResize="0"/>
          <p:nvPr/>
        </p:nvPicPr>
        <p:blipFill>
          <a:blip r:embed="rId4">
            <a:alphaModFix/>
          </a:blip>
          <a:stretch>
            <a:fillRect/>
          </a:stretch>
        </p:blipFill>
        <p:spPr>
          <a:xfrm>
            <a:off x="2152424" y="1816029"/>
            <a:ext cx="1168641" cy="799824"/>
          </a:xfrm>
          <a:prstGeom prst="rect">
            <a:avLst/>
          </a:prstGeom>
          <a:noFill/>
          <a:ln>
            <a:noFill/>
          </a:ln>
        </p:spPr>
      </p:pic>
      <p:pic>
        <p:nvPicPr>
          <p:cNvPr id="329" name="Google Shape;329;p34"/>
          <p:cNvPicPr preferRelativeResize="0"/>
          <p:nvPr/>
        </p:nvPicPr>
        <p:blipFill>
          <a:blip r:embed="rId5">
            <a:alphaModFix/>
          </a:blip>
          <a:stretch>
            <a:fillRect/>
          </a:stretch>
        </p:blipFill>
        <p:spPr>
          <a:xfrm>
            <a:off x="2093327" y="2649961"/>
            <a:ext cx="1357962" cy="385047"/>
          </a:xfrm>
          <a:prstGeom prst="rect">
            <a:avLst/>
          </a:prstGeom>
          <a:noFill/>
          <a:ln>
            <a:noFill/>
          </a:ln>
        </p:spPr>
      </p:pic>
      <p:pic>
        <p:nvPicPr>
          <p:cNvPr id="330" name="Google Shape;330;p34"/>
          <p:cNvPicPr preferRelativeResize="0"/>
          <p:nvPr/>
        </p:nvPicPr>
        <p:blipFill rotWithShape="1">
          <a:blip r:embed="rId6">
            <a:alphaModFix/>
          </a:blip>
          <a:srcRect l="4388" t="13378" r="3994" b="13873"/>
          <a:stretch/>
        </p:blipFill>
        <p:spPr>
          <a:xfrm>
            <a:off x="7146717" y="1984758"/>
            <a:ext cx="1357961" cy="539336"/>
          </a:xfrm>
          <a:prstGeom prst="rect">
            <a:avLst/>
          </a:prstGeom>
          <a:noFill/>
          <a:ln>
            <a:noFill/>
          </a:ln>
        </p:spPr>
      </p:pic>
      <p:pic>
        <p:nvPicPr>
          <p:cNvPr id="331" name="Google Shape;331;p34"/>
          <p:cNvPicPr preferRelativeResize="0"/>
          <p:nvPr/>
        </p:nvPicPr>
        <p:blipFill>
          <a:blip r:embed="rId7">
            <a:alphaModFix/>
          </a:blip>
          <a:stretch>
            <a:fillRect/>
          </a:stretch>
        </p:blipFill>
        <p:spPr>
          <a:xfrm>
            <a:off x="3898200" y="1911440"/>
            <a:ext cx="1168646" cy="475064"/>
          </a:xfrm>
          <a:prstGeom prst="rect">
            <a:avLst/>
          </a:prstGeom>
          <a:noFill/>
          <a:ln>
            <a:noFill/>
          </a:ln>
        </p:spPr>
      </p:pic>
      <p:pic>
        <p:nvPicPr>
          <p:cNvPr id="332" name="Google Shape;332;p34"/>
          <p:cNvPicPr preferRelativeResize="0"/>
          <p:nvPr/>
        </p:nvPicPr>
        <p:blipFill>
          <a:blip r:embed="rId8">
            <a:alphaModFix/>
          </a:blip>
          <a:stretch>
            <a:fillRect/>
          </a:stretch>
        </p:blipFill>
        <p:spPr>
          <a:xfrm>
            <a:off x="3814063" y="2460085"/>
            <a:ext cx="1406879" cy="800040"/>
          </a:xfrm>
          <a:prstGeom prst="rect">
            <a:avLst/>
          </a:prstGeom>
          <a:noFill/>
          <a:ln>
            <a:noFill/>
          </a:ln>
        </p:spPr>
      </p:pic>
      <p:sp>
        <p:nvSpPr>
          <p:cNvPr id="333" name="Google Shape;333;p34"/>
          <p:cNvSpPr/>
          <p:nvPr/>
        </p:nvSpPr>
        <p:spPr>
          <a:xfrm>
            <a:off x="246274" y="1091652"/>
            <a:ext cx="1852370" cy="623372"/>
          </a:xfrm>
          <a:custGeom>
            <a:avLst/>
            <a:gdLst/>
            <a:ahLst/>
            <a:cxnLst/>
            <a:rect l="l" t="t" r="r" b="b"/>
            <a:pathLst>
              <a:path w="2218407" h="887362" extrusionOk="0">
                <a:moveTo>
                  <a:pt x="0" y="0"/>
                </a:moveTo>
                <a:lnTo>
                  <a:pt x="1774726" y="0"/>
                </a:lnTo>
                <a:lnTo>
                  <a:pt x="2218407" y="443681"/>
                </a:lnTo>
                <a:lnTo>
                  <a:pt x="1774726" y="887362"/>
                </a:lnTo>
                <a:lnTo>
                  <a:pt x="0" y="887362"/>
                </a:lnTo>
                <a:lnTo>
                  <a:pt x="443681" y="443681"/>
                </a:lnTo>
                <a:lnTo>
                  <a:pt x="0" y="0"/>
                </a:lnTo>
                <a:close/>
              </a:path>
            </a:pathLst>
          </a:custGeom>
          <a:solidFill>
            <a:srgbClr val="4372C3"/>
          </a:solidFill>
          <a:ln w="12700" cap="flat" cmpd="sng">
            <a:solidFill>
              <a:srgbClr val="FFFFFF"/>
            </a:solidFill>
            <a:prstDash val="solid"/>
            <a:miter lim="800000"/>
            <a:headEnd type="none" w="sm" len="sm"/>
            <a:tailEnd type="none" w="sm" len="sm"/>
          </a:ln>
        </p:spPr>
        <p:txBody>
          <a:bodyPr spcFirstLastPara="1" wrap="square" lIns="527675" tIns="28000" rIns="471675" bIns="28000" anchor="ctr" anchorCtr="0">
            <a:noAutofit/>
          </a:bodyPr>
          <a:lstStyle/>
          <a:p>
            <a:pPr marL="0" marR="0" lvl="0" indent="0" algn="ctr" rtl="0">
              <a:lnSpc>
                <a:spcPct val="90000"/>
              </a:lnSpc>
              <a:spcBef>
                <a:spcPts val="0"/>
              </a:spcBef>
              <a:spcAft>
                <a:spcPts val="0"/>
              </a:spcAft>
              <a:buClr>
                <a:srgbClr val="FFFFFF"/>
              </a:buClr>
              <a:buSzPts val="2100"/>
              <a:buFont typeface="Calibri"/>
              <a:buNone/>
            </a:pPr>
            <a:r>
              <a:rPr lang="en" sz="1100" b="1">
                <a:solidFill>
                  <a:srgbClr val="FFFFFF"/>
                </a:solidFill>
                <a:latin typeface="Montserrat"/>
                <a:ea typeface="Montserrat"/>
                <a:cs typeface="Montserrat"/>
                <a:sym typeface="Montserrat"/>
              </a:rPr>
              <a:t>Data Extraction</a:t>
            </a:r>
            <a:endParaRPr sz="2000" b="1">
              <a:solidFill>
                <a:srgbClr val="FFFFFF"/>
              </a:solidFill>
              <a:latin typeface="Montserrat"/>
              <a:ea typeface="Montserrat"/>
              <a:cs typeface="Montserrat"/>
              <a:sym typeface="Montserrat"/>
            </a:endParaRPr>
          </a:p>
        </p:txBody>
      </p:sp>
      <p:sp>
        <p:nvSpPr>
          <p:cNvPr id="334" name="Google Shape;334;p34"/>
          <p:cNvSpPr txBox="1"/>
          <p:nvPr/>
        </p:nvSpPr>
        <p:spPr>
          <a:xfrm>
            <a:off x="3695325" y="3309800"/>
            <a:ext cx="1717500" cy="20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040404"/>
                </a:solidFill>
                <a:latin typeface="Montserrat"/>
                <a:ea typeface="Montserrat"/>
                <a:cs typeface="Montserrat"/>
                <a:sym typeface="Montserrat"/>
              </a:rPr>
              <a:t>MySQL Workbench</a:t>
            </a:r>
            <a:r>
              <a:rPr lang="en" sz="1200">
                <a:solidFill>
                  <a:srgbClr val="040404"/>
                </a:solidFill>
                <a:latin typeface="Montserrat"/>
                <a:ea typeface="Montserrat"/>
                <a:cs typeface="Montserrat"/>
                <a:sym typeface="Montserrat"/>
              </a:rPr>
              <a:t> and </a:t>
            </a:r>
            <a:r>
              <a:rPr lang="en" sz="1200" b="1">
                <a:solidFill>
                  <a:srgbClr val="040404"/>
                </a:solidFill>
                <a:latin typeface="Montserrat"/>
                <a:ea typeface="Montserrat"/>
                <a:cs typeface="Montserrat"/>
                <a:sym typeface="Montserrat"/>
              </a:rPr>
              <a:t>Google Cloud Platform</a:t>
            </a:r>
            <a:r>
              <a:rPr lang="en" sz="1200">
                <a:solidFill>
                  <a:srgbClr val="040404"/>
                </a:solidFill>
                <a:latin typeface="Montserrat"/>
                <a:ea typeface="Montserrat"/>
                <a:cs typeface="Montserrat"/>
                <a:sym typeface="Montserrat"/>
              </a:rPr>
              <a:t> are used to create a relational database and to store our data.</a:t>
            </a:r>
            <a:endParaRPr sz="1200">
              <a:solidFill>
                <a:srgbClr val="040404"/>
              </a:solidFill>
              <a:latin typeface="Montserrat"/>
              <a:ea typeface="Montserrat"/>
              <a:cs typeface="Montserrat"/>
              <a:sym typeface="Montserrat"/>
            </a:endParaRPr>
          </a:p>
          <a:p>
            <a:pPr marL="0" lvl="0" indent="0" algn="l" rtl="0">
              <a:spcBef>
                <a:spcPts val="1600"/>
              </a:spcBef>
              <a:spcAft>
                <a:spcPts val="0"/>
              </a:spcAft>
              <a:buNone/>
            </a:pPr>
            <a:endParaRPr sz="1200">
              <a:latin typeface="Montserrat"/>
              <a:ea typeface="Montserrat"/>
              <a:cs typeface="Montserrat"/>
              <a:sym typeface="Montserrat"/>
            </a:endParaRPr>
          </a:p>
        </p:txBody>
      </p:sp>
      <p:sp>
        <p:nvSpPr>
          <p:cNvPr id="335" name="Google Shape;335;p34"/>
          <p:cNvSpPr txBox="1"/>
          <p:nvPr/>
        </p:nvSpPr>
        <p:spPr>
          <a:xfrm>
            <a:off x="7146725" y="3056450"/>
            <a:ext cx="17175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Clr>
                <a:schemeClr val="dk1"/>
              </a:buClr>
              <a:buSzPts val="1100"/>
              <a:buFont typeface="Arial"/>
              <a:buNone/>
            </a:pPr>
            <a:r>
              <a:rPr lang="en" sz="1200">
                <a:solidFill>
                  <a:srgbClr val="040404"/>
                </a:solidFill>
                <a:latin typeface="Inter"/>
                <a:ea typeface="Inter"/>
                <a:cs typeface="Inter"/>
                <a:sym typeface="Inter"/>
              </a:rPr>
              <a:t>Visualizations of the data are shown through </a:t>
            </a:r>
            <a:r>
              <a:rPr lang="en" sz="1200" b="1">
                <a:solidFill>
                  <a:srgbClr val="040404"/>
                </a:solidFill>
                <a:latin typeface="Inter"/>
                <a:ea typeface="Inter"/>
                <a:cs typeface="Inter"/>
                <a:sym typeface="Inter"/>
              </a:rPr>
              <a:t>Tableau</a:t>
            </a:r>
            <a:r>
              <a:rPr lang="en" sz="1200">
                <a:solidFill>
                  <a:srgbClr val="040404"/>
                </a:solidFill>
                <a:latin typeface="Inter"/>
                <a:ea typeface="Inter"/>
                <a:cs typeface="Inter"/>
                <a:sym typeface="Inter"/>
              </a:rPr>
              <a:t> and </a:t>
            </a:r>
            <a:r>
              <a:rPr lang="en" sz="1200" b="1">
                <a:solidFill>
                  <a:srgbClr val="040404"/>
                </a:solidFill>
                <a:latin typeface="Inter"/>
                <a:ea typeface="Inter"/>
                <a:cs typeface="Inter"/>
                <a:sym typeface="Inter"/>
              </a:rPr>
              <a:t> neo4j</a:t>
            </a:r>
            <a:endParaRPr sz="1200" b="1">
              <a:solidFill>
                <a:srgbClr val="040404"/>
              </a:solidFill>
              <a:latin typeface="Inter"/>
              <a:ea typeface="Inter"/>
              <a:cs typeface="Inter"/>
              <a:sym typeface="Inter"/>
            </a:endParaRPr>
          </a:p>
        </p:txBody>
      </p:sp>
      <p:pic>
        <p:nvPicPr>
          <p:cNvPr id="336" name="Google Shape;336;p34"/>
          <p:cNvPicPr preferRelativeResize="0"/>
          <p:nvPr/>
        </p:nvPicPr>
        <p:blipFill rotWithShape="1">
          <a:blip r:embed="rId9">
            <a:alphaModFix/>
          </a:blip>
          <a:srcRect l="19603" r="24127" b="47033"/>
          <a:stretch/>
        </p:blipFill>
        <p:spPr>
          <a:xfrm>
            <a:off x="489200" y="1892000"/>
            <a:ext cx="1094340" cy="539350"/>
          </a:xfrm>
          <a:prstGeom prst="rect">
            <a:avLst/>
          </a:prstGeom>
          <a:noFill/>
          <a:ln>
            <a:noFill/>
          </a:ln>
        </p:spPr>
      </p:pic>
      <p:sp>
        <p:nvSpPr>
          <p:cNvPr id="337" name="Google Shape;337;p34"/>
          <p:cNvSpPr txBox="1"/>
          <p:nvPr/>
        </p:nvSpPr>
        <p:spPr>
          <a:xfrm>
            <a:off x="5496750" y="3701050"/>
            <a:ext cx="17175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040404"/>
                </a:solidFill>
                <a:latin typeface="Montserrat"/>
                <a:ea typeface="Montserrat"/>
                <a:cs typeface="Montserrat"/>
                <a:sym typeface="Montserrat"/>
              </a:rPr>
              <a:t>R studio, MongoDB, and  MySql Workbench </a:t>
            </a:r>
            <a:r>
              <a:rPr lang="en" sz="1200">
                <a:solidFill>
                  <a:srgbClr val="040404"/>
                </a:solidFill>
                <a:latin typeface="Montserrat"/>
                <a:ea typeface="Montserrat"/>
                <a:cs typeface="Montserrat"/>
                <a:sym typeface="Montserrat"/>
              </a:rPr>
              <a:t>are used to generate insights from data </a:t>
            </a:r>
            <a:endParaRPr sz="1200">
              <a:solidFill>
                <a:srgbClr val="040404"/>
              </a:solidFill>
              <a:latin typeface="Montserrat"/>
              <a:ea typeface="Montserrat"/>
              <a:cs typeface="Montserrat"/>
              <a:sym typeface="Montserrat"/>
            </a:endParaRPr>
          </a:p>
          <a:p>
            <a:pPr marL="0" lvl="0" indent="0" algn="l" rtl="0">
              <a:spcBef>
                <a:spcPts val="0"/>
              </a:spcBef>
              <a:spcAft>
                <a:spcPts val="0"/>
              </a:spcAft>
              <a:buNone/>
            </a:pPr>
            <a:endParaRPr sz="1200" b="1">
              <a:solidFill>
                <a:srgbClr val="040404"/>
              </a:solidFill>
              <a:latin typeface="Montserrat"/>
              <a:ea typeface="Montserrat"/>
              <a:cs typeface="Montserrat"/>
              <a:sym typeface="Montserrat"/>
            </a:endParaRPr>
          </a:p>
        </p:txBody>
      </p:sp>
      <p:pic>
        <p:nvPicPr>
          <p:cNvPr id="338" name="Google Shape;338;p34"/>
          <p:cNvPicPr preferRelativeResize="0"/>
          <p:nvPr/>
        </p:nvPicPr>
        <p:blipFill>
          <a:blip r:embed="rId10">
            <a:alphaModFix/>
          </a:blip>
          <a:stretch>
            <a:fillRect/>
          </a:stretch>
        </p:blipFill>
        <p:spPr>
          <a:xfrm>
            <a:off x="347675" y="2324100"/>
            <a:ext cx="1717501" cy="653752"/>
          </a:xfrm>
          <a:prstGeom prst="rect">
            <a:avLst/>
          </a:prstGeom>
          <a:noFill/>
          <a:ln>
            <a:noFill/>
          </a:ln>
        </p:spPr>
      </p:pic>
      <p:pic>
        <p:nvPicPr>
          <p:cNvPr id="339" name="Google Shape;339;p34"/>
          <p:cNvPicPr preferRelativeResize="0"/>
          <p:nvPr/>
        </p:nvPicPr>
        <p:blipFill>
          <a:blip r:embed="rId11">
            <a:alphaModFix/>
          </a:blip>
          <a:stretch>
            <a:fillRect/>
          </a:stretch>
        </p:blipFill>
        <p:spPr>
          <a:xfrm>
            <a:off x="448188" y="2915300"/>
            <a:ext cx="1388637" cy="323100"/>
          </a:xfrm>
          <a:prstGeom prst="rect">
            <a:avLst/>
          </a:prstGeom>
          <a:noFill/>
          <a:ln>
            <a:noFill/>
          </a:ln>
        </p:spPr>
      </p:pic>
      <p:pic>
        <p:nvPicPr>
          <p:cNvPr id="340" name="Google Shape;340;p34"/>
          <p:cNvPicPr preferRelativeResize="0"/>
          <p:nvPr/>
        </p:nvPicPr>
        <p:blipFill>
          <a:blip r:embed="rId12">
            <a:alphaModFix/>
          </a:blip>
          <a:stretch>
            <a:fillRect/>
          </a:stretch>
        </p:blipFill>
        <p:spPr>
          <a:xfrm>
            <a:off x="609600" y="3390800"/>
            <a:ext cx="806179" cy="539350"/>
          </a:xfrm>
          <a:prstGeom prst="rect">
            <a:avLst/>
          </a:prstGeom>
          <a:noFill/>
          <a:ln>
            <a:noFill/>
          </a:ln>
        </p:spPr>
      </p:pic>
      <p:pic>
        <p:nvPicPr>
          <p:cNvPr id="341" name="Google Shape;341;p34"/>
          <p:cNvPicPr preferRelativeResize="0"/>
          <p:nvPr/>
        </p:nvPicPr>
        <p:blipFill>
          <a:blip r:embed="rId13">
            <a:alphaModFix/>
          </a:blip>
          <a:stretch>
            <a:fillRect/>
          </a:stretch>
        </p:blipFill>
        <p:spPr>
          <a:xfrm>
            <a:off x="457200" y="4166600"/>
            <a:ext cx="1357921" cy="273176"/>
          </a:xfrm>
          <a:prstGeom prst="rect">
            <a:avLst/>
          </a:prstGeom>
          <a:noFill/>
          <a:ln>
            <a:noFill/>
          </a:ln>
        </p:spPr>
      </p:pic>
      <p:sp>
        <p:nvSpPr>
          <p:cNvPr id="342" name="Google Shape;342;p34"/>
          <p:cNvSpPr txBox="1"/>
          <p:nvPr/>
        </p:nvSpPr>
        <p:spPr>
          <a:xfrm>
            <a:off x="1896475" y="3517425"/>
            <a:ext cx="1717500" cy="226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0"/>
              </a:spcAft>
              <a:buNone/>
            </a:pPr>
            <a:r>
              <a:rPr lang="en" sz="1200" b="1">
                <a:solidFill>
                  <a:srgbClr val="040404"/>
                </a:solidFill>
                <a:latin typeface="Montserrat"/>
                <a:ea typeface="Montserrat"/>
                <a:cs typeface="Montserrat"/>
                <a:sym typeface="Montserrat"/>
              </a:rPr>
              <a:t>OpenRefine, Excel, Python </a:t>
            </a:r>
            <a:r>
              <a:rPr lang="en" sz="1200">
                <a:solidFill>
                  <a:srgbClr val="040404"/>
                </a:solidFill>
                <a:latin typeface="Montserrat"/>
                <a:ea typeface="Montserrat"/>
                <a:cs typeface="Montserrat"/>
                <a:sym typeface="Montserrat"/>
              </a:rPr>
              <a:t>Numpy and pandas packages are used to process, organize and reformat the data</a:t>
            </a:r>
            <a:endParaRPr sz="1200">
              <a:solidFill>
                <a:srgbClr val="040404"/>
              </a:solidFill>
              <a:latin typeface="Montserrat"/>
              <a:ea typeface="Montserrat"/>
              <a:cs typeface="Montserrat"/>
              <a:sym typeface="Montserrat"/>
            </a:endParaRPr>
          </a:p>
          <a:p>
            <a:pPr marL="0" lvl="0" indent="0" algn="l" rtl="0">
              <a:lnSpc>
                <a:spcPct val="115000"/>
              </a:lnSpc>
              <a:spcBef>
                <a:spcPts val="1600"/>
              </a:spcBef>
              <a:spcAft>
                <a:spcPts val="0"/>
              </a:spcAft>
              <a:buNone/>
            </a:pPr>
            <a:endParaRPr sz="1200">
              <a:solidFill>
                <a:srgbClr val="040404"/>
              </a:solidFill>
              <a:latin typeface="Montserrat"/>
              <a:ea typeface="Montserrat"/>
              <a:cs typeface="Montserrat"/>
              <a:sym typeface="Montserrat"/>
            </a:endParaRPr>
          </a:p>
          <a:p>
            <a:pPr marL="0" lvl="0" indent="0" algn="l" rtl="0">
              <a:spcBef>
                <a:spcPts val="1600"/>
              </a:spcBef>
              <a:spcAft>
                <a:spcPts val="0"/>
              </a:spcAft>
              <a:buNone/>
            </a:pPr>
            <a:endParaRPr sz="1200" b="1">
              <a:solidFill>
                <a:srgbClr val="040404"/>
              </a:solidFill>
              <a:latin typeface="Montserrat"/>
              <a:ea typeface="Montserrat"/>
              <a:cs typeface="Montserrat"/>
              <a:sym typeface="Montserrat"/>
            </a:endParaRPr>
          </a:p>
        </p:txBody>
      </p:sp>
      <p:pic>
        <p:nvPicPr>
          <p:cNvPr id="343" name="Google Shape;343;p34"/>
          <p:cNvPicPr preferRelativeResize="0"/>
          <p:nvPr/>
        </p:nvPicPr>
        <p:blipFill>
          <a:blip r:embed="rId14">
            <a:alphaModFix/>
          </a:blip>
          <a:stretch>
            <a:fillRect/>
          </a:stretch>
        </p:blipFill>
        <p:spPr>
          <a:xfrm>
            <a:off x="7298184" y="2710450"/>
            <a:ext cx="1025966" cy="385050"/>
          </a:xfrm>
          <a:prstGeom prst="rect">
            <a:avLst/>
          </a:prstGeom>
          <a:noFill/>
          <a:ln>
            <a:noFill/>
          </a:ln>
        </p:spPr>
      </p:pic>
      <p:pic>
        <p:nvPicPr>
          <p:cNvPr id="344" name="Google Shape;344;p34"/>
          <p:cNvPicPr preferRelativeResize="0"/>
          <p:nvPr/>
        </p:nvPicPr>
        <p:blipFill>
          <a:blip r:embed="rId15">
            <a:alphaModFix/>
          </a:blip>
          <a:stretch>
            <a:fillRect/>
          </a:stretch>
        </p:blipFill>
        <p:spPr>
          <a:xfrm>
            <a:off x="5546537" y="2683775"/>
            <a:ext cx="1357926" cy="366657"/>
          </a:xfrm>
          <a:prstGeom prst="rect">
            <a:avLst/>
          </a:prstGeom>
          <a:noFill/>
          <a:ln>
            <a:noFill/>
          </a:ln>
        </p:spPr>
      </p:pic>
      <p:pic>
        <p:nvPicPr>
          <p:cNvPr id="345" name="Google Shape;345;p34"/>
          <p:cNvPicPr preferRelativeResize="0"/>
          <p:nvPr/>
        </p:nvPicPr>
        <p:blipFill>
          <a:blip r:embed="rId16">
            <a:alphaModFix/>
          </a:blip>
          <a:stretch>
            <a:fillRect/>
          </a:stretch>
        </p:blipFill>
        <p:spPr>
          <a:xfrm>
            <a:off x="2454399" y="3069099"/>
            <a:ext cx="413925" cy="413925"/>
          </a:xfrm>
          <a:prstGeom prst="rect">
            <a:avLst/>
          </a:prstGeom>
          <a:noFill/>
          <a:ln>
            <a:noFill/>
          </a:ln>
        </p:spPr>
      </p:pic>
      <p:pic>
        <p:nvPicPr>
          <p:cNvPr id="346" name="Google Shape;346;p34"/>
          <p:cNvPicPr preferRelativeResize="0"/>
          <p:nvPr/>
        </p:nvPicPr>
        <p:blipFill>
          <a:blip r:embed="rId7">
            <a:alphaModFix/>
          </a:blip>
          <a:stretch>
            <a:fillRect/>
          </a:stretch>
        </p:blipFill>
        <p:spPr>
          <a:xfrm>
            <a:off x="5650800" y="3130640"/>
            <a:ext cx="1168646" cy="475064"/>
          </a:xfrm>
          <a:prstGeom prst="rect">
            <a:avLst/>
          </a:prstGeom>
          <a:noFill/>
          <a:ln>
            <a:noFill/>
          </a:ln>
        </p:spPr>
      </p:pic>
      <p:sp>
        <p:nvSpPr>
          <p:cNvPr id="347" name="Google Shape;347;p34"/>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Tools &amp; Methodology</a:t>
            </a:r>
            <a:r>
              <a:rPr lang="en" sz="800" b="1">
                <a:latin typeface="Open Sans"/>
                <a:ea typeface="Open Sans"/>
                <a:cs typeface="Open Sans"/>
                <a:sym typeface="Open Sans"/>
              </a:rPr>
              <a:t>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5"/>
          <p:cNvSpPr txBox="1">
            <a:spLocks noGrp="1"/>
          </p:cNvSpPr>
          <p:nvPr>
            <p:ph type="title"/>
          </p:nvPr>
        </p:nvSpPr>
        <p:spPr>
          <a:xfrm>
            <a:off x="572466" y="231875"/>
            <a:ext cx="5910900" cy="8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04 Data Processing (ETL)</a:t>
            </a:r>
            <a:endParaRPr sz="2400"/>
          </a:p>
        </p:txBody>
      </p:sp>
      <p:sp>
        <p:nvSpPr>
          <p:cNvPr id="353" name="Google Shape;353;p3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661250" y="927827"/>
            <a:ext cx="2869800" cy="345600"/>
          </a:xfrm>
          <a:prstGeom prst="flowChartAlternateProcess">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rPr>
              <a:t>Transform</a:t>
            </a:r>
            <a:endParaRPr sz="1500">
              <a:solidFill>
                <a:schemeClr val="lt1"/>
              </a:solidFill>
            </a:endParaRPr>
          </a:p>
        </p:txBody>
      </p:sp>
      <p:sp>
        <p:nvSpPr>
          <p:cNvPr id="355" name="Google Shape;355;p35"/>
          <p:cNvSpPr/>
          <p:nvPr/>
        </p:nvSpPr>
        <p:spPr>
          <a:xfrm>
            <a:off x="661250" y="2641750"/>
            <a:ext cx="2869800" cy="354000"/>
          </a:xfrm>
          <a:prstGeom prst="flowChartAlternateProcess">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Load</a:t>
            </a:r>
            <a:endParaRPr sz="1600">
              <a:solidFill>
                <a:schemeClr val="lt1"/>
              </a:solidFill>
            </a:endParaRPr>
          </a:p>
        </p:txBody>
      </p:sp>
      <p:sp>
        <p:nvSpPr>
          <p:cNvPr id="356" name="Google Shape;356;p35"/>
          <p:cNvSpPr txBox="1"/>
          <p:nvPr/>
        </p:nvSpPr>
        <p:spPr>
          <a:xfrm>
            <a:off x="174418" y="2955563"/>
            <a:ext cx="3726600" cy="743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SzPts val="1100"/>
              <a:buFont typeface="Montserrat"/>
              <a:buChar char="❖"/>
            </a:pPr>
            <a:r>
              <a:rPr lang="en" sz="1100">
                <a:solidFill>
                  <a:schemeClr val="dk1"/>
                </a:solidFill>
                <a:latin typeface="Montserrat"/>
                <a:ea typeface="Montserrat"/>
                <a:cs typeface="Montserrat"/>
                <a:sym typeface="Montserrat"/>
              </a:rPr>
              <a:t>Use MySQL to connect tables and build Enhanced Entity Relationship model</a:t>
            </a:r>
            <a:endParaRPr sz="1100">
              <a:solidFill>
                <a:schemeClr val="dk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Upload datasets to GCP</a:t>
            </a:r>
            <a:endParaRPr sz="1100">
              <a:solidFill>
                <a:schemeClr val="dk1"/>
              </a:solidFill>
              <a:latin typeface="Montserrat"/>
              <a:ea typeface="Montserrat"/>
              <a:cs typeface="Montserrat"/>
              <a:sym typeface="Montserrat"/>
            </a:endParaRPr>
          </a:p>
        </p:txBody>
      </p:sp>
      <p:sp>
        <p:nvSpPr>
          <p:cNvPr id="357" name="Google Shape;357;p35"/>
          <p:cNvSpPr txBox="1"/>
          <p:nvPr/>
        </p:nvSpPr>
        <p:spPr>
          <a:xfrm>
            <a:off x="135875" y="1297999"/>
            <a:ext cx="3803700" cy="1200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Montserrat"/>
              <a:buChar char="❖"/>
            </a:pPr>
            <a:r>
              <a:rPr lang="en" sz="1100">
                <a:solidFill>
                  <a:schemeClr val="dk1"/>
                </a:solidFill>
                <a:latin typeface="Montserrat"/>
                <a:ea typeface="Montserrat"/>
                <a:cs typeface="Montserrat"/>
                <a:sym typeface="Montserrat"/>
              </a:rPr>
              <a:t>Use Python pandas to drop unnecessary columns, handle missing values, create organized dataframes, and select relevant attributes &amp; rows</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Use Openrefine to clean and format dataset </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Use Excel to filter and remove duplicates</a:t>
            </a:r>
            <a:endParaRPr sz="1100">
              <a:solidFill>
                <a:schemeClr val="dk1"/>
              </a:solidFill>
              <a:latin typeface="Montserrat"/>
              <a:ea typeface="Montserrat"/>
              <a:cs typeface="Montserrat"/>
              <a:sym typeface="Montserrat"/>
            </a:endParaRPr>
          </a:p>
        </p:txBody>
      </p:sp>
      <p:graphicFrame>
        <p:nvGraphicFramePr>
          <p:cNvPr id="358" name="Google Shape;358;p35"/>
          <p:cNvGraphicFramePr/>
          <p:nvPr/>
        </p:nvGraphicFramePr>
        <p:xfrm>
          <a:off x="3997513" y="939972"/>
          <a:ext cx="5003625" cy="3773120"/>
        </p:xfrm>
        <a:graphic>
          <a:graphicData uri="http://schemas.openxmlformats.org/drawingml/2006/table">
            <a:tbl>
              <a:tblPr>
                <a:noFill/>
                <a:tableStyleId>{3739725F-DE7A-4BB5-98AF-EE77621ED87F}</a:tableStyleId>
              </a:tblPr>
              <a:tblGrid>
                <a:gridCol w="1115050">
                  <a:extLst>
                    <a:ext uri="{9D8B030D-6E8A-4147-A177-3AD203B41FA5}">
                      <a16:colId xmlns:a16="http://schemas.microsoft.com/office/drawing/2014/main" val="20000"/>
                    </a:ext>
                  </a:extLst>
                </a:gridCol>
                <a:gridCol w="2541925">
                  <a:extLst>
                    <a:ext uri="{9D8B030D-6E8A-4147-A177-3AD203B41FA5}">
                      <a16:colId xmlns:a16="http://schemas.microsoft.com/office/drawing/2014/main" val="20001"/>
                    </a:ext>
                  </a:extLst>
                </a:gridCol>
                <a:gridCol w="1346650">
                  <a:extLst>
                    <a:ext uri="{9D8B030D-6E8A-4147-A177-3AD203B41FA5}">
                      <a16:colId xmlns:a16="http://schemas.microsoft.com/office/drawing/2014/main" val="20002"/>
                    </a:ext>
                  </a:extLst>
                </a:gridCol>
              </a:tblGrid>
              <a:tr h="437725">
                <a:tc>
                  <a:txBody>
                    <a:bodyPr/>
                    <a:lstStyle/>
                    <a:p>
                      <a:pPr marL="0" lvl="0" indent="0" algn="l" rtl="0">
                        <a:spcBef>
                          <a:spcPts val="0"/>
                        </a:spcBef>
                        <a:spcAft>
                          <a:spcPts val="0"/>
                        </a:spcAft>
                        <a:buNone/>
                      </a:pPr>
                      <a:r>
                        <a:rPr lang="en" sz="900">
                          <a:latin typeface="Montserrat"/>
                          <a:ea typeface="Montserrat"/>
                          <a:cs typeface="Montserrat"/>
                          <a:sym typeface="Montserrat"/>
                        </a:rPr>
                        <a:t>hotels_ny.csv</a:t>
                      </a: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900">
                          <a:latin typeface="Montserrat"/>
                          <a:ea typeface="Montserrat"/>
                          <a:cs typeface="Montserrat"/>
                          <a:sym typeface="Montserrat"/>
                        </a:rPr>
                        <a:t>Delete “State”</a:t>
                      </a: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900">
                          <a:latin typeface="Montserrat"/>
                          <a:ea typeface="Montserrat"/>
                          <a:cs typeface="Montserrat"/>
                          <a:sym typeface="Montserrat"/>
                        </a:rPr>
                        <a:t>“hotel_ny”</a:t>
                      </a:r>
                      <a:endParaRPr sz="900">
                        <a:latin typeface="Montserrat"/>
                        <a:ea typeface="Montserrat"/>
                        <a:cs typeface="Montserrat"/>
                        <a:sym typeface="Montserrat"/>
                      </a:endParaRPr>
                    </a:p>
                    <a:p>
                      <a:pPr marL="0" lvl="0" indent="0" algn="l" rtl="0">
                        <a:spcBef>
                          <a:spcPts val="0"/>
                        </a:spcBef>
                        <a:spcAft>
                          <a:spcPts val="0"/>
                        </a:spcAft>
                        <a:buNone/>
                      </a:pPr>
                      <a:r>
                        <a:rPr lang="en" sz="900">
                          <a:latin typeface="Montserrat"/>
                          <a:ea typeface="Montserrat"/>
                          <a:cs typeface="Montserrat"/>
                          <a:sym typeface="Montserrat"/>
                        </a:rPr>
                        <a:t>“address”</a:t>
                      </a:r>
                      <a:endParaRPr sz="9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1619700">
                <a:tc>
                  <a:txBody>
                    <a:bodyPr/>
                    <a:lstStyle/>
                    <a:p>
                      <a:pPr marL="0" lvl="0" indent="0" algn="l" rtl="0">
                        <a:spcBef>
                          <a:spcPts val="0"/>
                        </a:spcBef>
                        <a:spcAft>
                          <a:spcPts val="0"/>
                        </a:spcAft>
                        <a:buNone/>
                      </a:pPr>
                      <a:r>
                        <a:rPr lang="en" sz="900">
                          <a:latin typeface="Montserrat"/>
                          <a:ea typeface="Montserrat"/>
                          <a:cs typeface="Montserrat"/>
                          <a:sym typeface="Montserrat"/>
                        </a:rPr>
                        <a:t>hotel_properties_ny.csv</a:t>
                      </a: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900">
                          <a:latin typeface="Montserrat"/>
                          <a:ea typeface="Montserrat"/>
                          <a:cs typeface="Montserrat"/>
                          <a:sym typeface="Montserrat"/>
                        </a:rPr>
                        <a:t>Delete ”PARID, BLOCK, LOT, TAXYEAR, BLDG_CLASS, TAXCLASS, Community Board, Council District, Census TRACK, BIN, BBL, NTA“. </a:t>
                      </a:r>
                      <a:endParaRPr sz="900">
                        <a:latin typeface="Montserrat"/>
                        <a:ea typeface="Montserrat"/>
                        <a:cs typeface="Montserrat"/>
                        <a:sym typeface="Montserrat"/>
                      </a:endParaRPr>
                    </a:p>
                    <a:p>
                      <a:pPr marL="0" lvl="0" indent="0" algn="l" rtl="0">
                        <a:spcBef>
                          <a:spcPts val="0"/>
                        </a:spcBef>
                        <a:spcAft>
                          <a:spcPts val="0"/>
                        </a:spcAft>
                        <a:buNone/>
                      </a:pPr>
                      <a:r>
                        <a:rPr lang="en" sz="900">
                          <a:latin typeface="Montserrat"/>
                          <a:ea typeface="Montserrat"/>
                          <a:cs typeface="Montserrat"/>
                          <a:sym typeface="Montserrat"/>
                        </a:rPr>
                        <a:t>Drop rows with missing values.</a:t>
                      </a:r>
                      <a:endParaRPr sz="900">
                        <a:latin typeface="Montserrat"/>
                        <a:ea typeface="Montserrat"/>
                        <a:cs typeface="Montserrat"/>
                        <a:sym typeface="Montserrat"/>
                      </a:endParaRPr>
                    </a:p>
                    <a:p>
                      <a:pPr marL="0" lvl="0" indent="0" algn="l" rtl="0">
                        <a:spcBef>
                          <a:spcPts val="0"/>
                        </a:spcBef>
                        <a:spcAft>
                          <a:spcPts val="0"/>
                        </a:spcAft>
                        <a:buNone/>
                      </a:pPr>
                      <a:r>
                        <a:rPr lang="en" sz="900">
                          <a:latin typeface="Montserrat"/>
                          <a:ea typeface="Montserrat"/>
                          <a:cs typeface="Montserrat"/>
                          <a:sym typeface="Montserrat"/>
                        </a:rPr>
                        <a:t>Merge street number &amp; street name and rename the column to “address 1”</a:t>
                      </a:r>
                      <a:endParaRPr sz="900">
                        <a:latin typeface="Montserrat"/>
                        <a:ea typeface="Montserrat"/>
                        <a:cs typeface="Montserrat"/>
                        <a:sym typeface="Montserrat"/>
                      </a:endParaRPr>
                    </a:p>
                    <a:p>
                      <a:pPr marL="0" lvl="0" indent="0" algn="l" rtl="0">
                        <a:spcBef>
                          <a:spcPts val="0"/>
                        </a:spcBef>
                        <a:spcAft>
                          <a:spcPts val="0"/>
                        </a:spcAft>
                        <a:buNone/>
                      </a:pPr>
                      <a:r>
                        <a:rPr lang="en" sz="900">
                          <a:latin typeface="Montserrat"/>
                          <a:ea typeface="Montserrat"/>
                          <a:cs typeface="Montserrat"/>
                          <a:sym typeface="Montserrat"/>
                        </a:rPr>
                        <a:t>Check and drop duplicate values based on address1 and OWNER_NAME</a:t>
                      </a:r>
                      <a:endParaRPr sz="900">
                        <a:latin typeface="Montserrat"/>
                        <a:ea typeface="Montserrat"/>
                        <a:cs typeface="Montserrat"/>
                        <a:sym typeface="Montserrat"/>
                      </a:endParaRPr>
                    </a:p>
                    <a:p>
                      <a:pPr marL="0" lvl="0" indent="0" algn="l" rtl="0">
                        <a:spcBef>
                          <a:spcPts val="0"/>
                        </a:spcBef>
                        <a:spcAft>
                          <a:spcPts val="0"/>
                        </a:spcAft>
                        <a:buNone/>
                      </a:pPr>
                      <a:r>
                        <a:rPr lang="en" sz="900">
                          <a:latin typeface="Montserrat"/>
                          <a:ea typeface="Montserrat"/>
                          <a:cs typeface="Montserrat"/>
                          <a:sym typeface="Montserrat"/>
                        </a:rPr>
                        <a:t>Change Borough Name to the same format. </a:t>
                      </a: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900">
                          <a:latin typeface="Montserrat"/>
                          <a:ea typeface="Montserrat"/>
                          <a:cs typeface="Montserrat"/>
                          <a:sym typeface="Montserrat"/>
                        </a:rPr>
                        <a:t>”owner“ “hotel_properties_ny”</a:t>
                      </a:r>
                      <a:endParaRPr sz="9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900">
                          <a:solidFill>
                            <a:schemeClr val="dk1"/>
                          </a:solidFill>
                          <a:latin typeface="Montserrat"/>
                          <a:ea typeface="Montserrat"/>
                          <a:cs typeface="Montserrat"/>
                          <a:sym typeface="Montserrat"/>
                        </a:rPr>
                        <a:t>“borough”, </a:t>
                      </a:r>
                      <a:endParaRPr sz="9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700400">
                <a:tc>
                  <a:txBody>
                    <a:bodyPr/>
                    <a:lstStyle/>
                    <a:p>
                      <a:pPr marL="0" lvl="0" indent="0" algn="l" rtl="0">
                        <a:spcBef>
                          <a:spcPts val="0"/>
                        </a:spcBef>
                        <a:spcAft>
                          <a:spcPts val="0"/>
                        </a:spcAft>
                        <a:buNone/>
                      </a:pPr>
                      <a:r>
                        <a:rPr lang="en" sz="900">
                          <a:latin typeface="Montserrat"/>
                          <a:ea typeface="Montserrat"/>
                          <a:cs typeface="Montserrat"/>
                          <a:sym typeface="Montserrat"/>
                        </a:rPr>
                        <a:t>airbnb_ny.csv</a:t>
                      </a: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900">
                          <a:latin typeface="Montserrat"/>
                          <a:ea typeface="Montserrat"/>
                          <a:cs typeface="Montserrat"/>
                          <a:sym typeface="Montserrat"/>
                        </a:rPr>
                        <a:t>Delete “license”, “last_review”, “neighborhood”.</a:t>
                      </a:r>
                      <a:endParaRPr sz="900">
                        <a:latin typeface="Montserrat"/>
                        <a:ea typeface="Montserrat"/>
                        <a:cs typeface="Montserrat"/>
                        <a:sym typeface="Montserrat"/>
                      </a:endParaRPr>
                    </a:p>
                    <a:p>
                      <a:pPr marL="0" lvl="0" indent="0" algn="l" rtl="0">
                        <a:spcBef>
                          <a:spcPts val="0"/>
                        </a:spcBef>
                        <a:spcAft>
                          <a:spcPts val="0"/>
                        </a:spcAft>
                        <a:buNone/>
                      </a:pPr>
                      <a:r>
                        <a:rPr lang="en" sz="900">
                          <a:latin typeface="Montserrat"/>
                          <a:ea typeface="Montserrat"/>
                          <a:cs typeface="Montserrat"/>
                          <a:sym typeface="Montserrat"/>
                        </a:rPr>
                        <a:t>Remove duplicate rows, and missing values</a:t>
                      </a: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a:solidFill>
                            <a:schemeClr val="dk1"/>
                          </a:solidFill>
                          <a:latin typeface="Montserrat"/>
                          <a:ea typeface="Montserrat"/>
                          <a:cs typeface="Montserrat"/>
                          <a:sym typeface="Montserrat"/>
                        </a:rPr>
                        <a:t>“host”, “airbnb_name”, “room”, “airbnb_ny”</a:t>
                      </a:r>
                      <a:endParaRPr sz="9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892850">
                <a:tc>
                  <a:txBody>
                    <a:bodyPr/>
                    <a:lstStyle/>
                    <a:p>
                      <a:pPr marL="0" lvl="0" indent="0" algn="l" rtl="0">
                        <a:spcBef>
                          <a:spcPts val="0"/>
                        </a:spcBef>
                        <a:spcAft>
                          <a:spcPts val="0"/>
                        </a:spcAft>
                        <a:buNone/>
                      </a:pPr>
                      <a:r>
                        <a:rPr lang="en" sz="900">
                          <a:latin typeface="Montserrat"/>
                          <a:ea typeface="Montserrat"/>
                          <a:cs typeface="Montserrat"/>
                          <a:sym typeface="Montserrat"/>
                        </a:rPr>
                        <a:t>restaurant_ny.csv</a:t>
                      </a: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a:highlight>
                            <a:schemeClr val="lt1"/>
                          </a:highlight>
                          <a:latin typeface="Montserrat"/>
                          <a:ea typeface="Montserrat"/>
                          <a:cs typeface="Montserrat"/>
                          <a:sym typeface="Montserrat"/>
                        </a:rPr>
                        <a:t>Drop “Inspection Date”, “Violation Code”, “Violation Description”</a:t>
                      </a:r>
                      <a:endParaRPr sz="900">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900">
                          <a:latin typeface="Montserrat"/>
                          <a:ea typeface="Montserrat"/>
                          <a:cs typeface="Montserrat"/>
                          <a:sym typeface="Montserrat"/>
                        </a:rPr>
                        <a:t>Remove duplicate claims.</a:t>
                      </a:r>
                      <a:endParaRPr sz="9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900">
                          <a:latin typeface="Montserrat"/>
                          <a:ea typeface="Montserrat"/>
                          <a:cs typeface="Montserrat"/>
                          <a:sym typeface="Montserrat"/>
                        </a:rPr>
                        <a:t>Cluster rows in OpenRefine</a:t>
                      </a: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900">
                          <a:latin typeface="Montserrat"/>
                          <a:ea typeface="Montserrat"/>
                          <a:cs typeface="Montserrat"/>
                          <a:sym typeface="Montserrat"/>
                        </a:rPr>
                        <a:t>“restaurant_ny”</a:t>
                      </a:r>
                      <a:endParaRPr sz="900">
                        <a:latin typeface="Montserrat"/>
                        <a:ea typeface="Montserrat"/>
                        <a:cs typeface="Montserrat"/>
                        <a:sym typeface="Montserrat"/>
                      </a:endParaRPr>
                    </a:p>
                    <a:p>
                      <a:pPr marL="0" lvl="0" indent="0" algn="l" rtl="0">
                        <a:spcBef>
                          <a:spcPts val="0"/>
                        </a:spcBef>
                        <a:spcAft>
                          <a:spcPts val="0"/>
                        </a:spcAft>
                        <a:buNone/>
                      </a:pPr>
                      <a:r>
                        <a:rPr lang="en" sz="900">
                          <a:latin typeface="Montserrat"/>
                          <a:ea typeface="Montserrat"/>
                          <a:cs typeface="Montserrat"/>
                          <a:sym typeface="Montserrat"/>
                        </a:rPr>
                        <a:t>“restaurant_name”</a:t>
                      </a:r>
                      <a:endParaRPr sz="9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pic>
        <p:nvPicPr>
          <p:cNvPr id="359" name="Google Shape;359;p35"/>
          <p:cNvPicPr preferRelativeResize="0"/>
          <p:nvPr/>
        </p:nvPicPr>
        <p:blipFill>
          <a:blip r:embed="rId3">
            <a:alphaModFix/>
          </a:blip>
          <a:stretch>
            <a:fillRect/>
          </a:stretch>
        </p:blipFill>
        <p:spPr>
          <a:xfrm>
            <a:off x="732925" y="3878075"/>
            <a:ext cx="1189501" cy="345687"/>
          </a:xfrm>
          <a:prstGeom prst="rect">
            <a:avLst/>
          </a:prstGeom>
          <a:noFill/>
          <a:ln>
            <a:noFill/>
          </a:ln>
        </p:spPr>
      </p:pic>
      <p:pic>
        <p:nvPicPr>
          <p:cNvPr id="360" name="Google Shape;360;p35"/>
          <p:cNvPicPr preferRelativeResize="0"/>
          <p:nvPr/>
        </p:nvPicPr>
        <p:blipFill rotWithShape="1">
          <a:blip r:embed="rId4">
            <a:alphaModFix/>
          </a:blip>
          <a:srcRect t="23321" b="19293"/>
          <a:stretch/>
        </p:blipFill>
        <p:spPr>
          <a:xfrm>
            <a:off x="784075" y="4292576"/>
            <a:ext cx="1013625" cy="434400"/>
          </a:xfrm>
          <a:prstGeom prst="rect">
            <a:avLst/>
          </a:prstGeom>
          <a:noFill/>
          <a:ln>
            <a:noFill/>
          </a:ln>
        </p:spPr>
      </p:pic>
      <p:sp>
        <p:nvSpPr>
          <p:cNvPr id="361" name="Google Shape;361;p35"/>
          <p:cNvSpPr/>
          <p:nvPr/>
        </p:nvSpPr>
        <p:spPr>
          <a:xfrm>
            <a:off x="2049834" y="4181139"/>
            <a:ext cx="527400" cy="4095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2" name="Google Shape;362;p35"/>
          <p:cNvPicPr preferRelativeResize="0"/>
          <p:nvPr/>
        </p:nvPicPr>
        <p:blipFill>
          <a:blip r:embed="rId5">
            <a:alphaModFix/>
          </a:blip>
          <a:stretch>
            <a:fillRect/>
          </a:stretch>
        </p:blipFill>
        <p:spPr>
          <a:xfrm>
            <a:off x="2719604" y="3683070"/>
            <a:ext cx="1013634" cy="424025"/>
          </a:xfrm>
          <a:prstGeom prst="rect">
            <a:avLst/>
          </a:prstGeom>
          <a:noFill/>
          <a:ln>
            <a:noFill/>
          </a:ln>
        </p:spPr>
      </p:pic>
      <p:sp>
        <p:nvSpPr>
          <p:cNvPr id="363" name="Google Shape;363;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364" name="Google Shape;364;p35"/>
          <p:cNvSpPr txBox="1"/>
          <p:nvPr/>
        </p:nvSpPr>
        <p:spPr>
          <a:xfrm>
            <a:off x="4226925" y="687575"/>
            <a:ext cx="1189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5"/>
                </a:solidFill>
                <a:latin typeface="Montserrat"/>
                <a:ea typeface="Montserrat"/>
                <a:cs typeface="Montserrat"/>
                <a:sym typeface="Montserrat"/>
              </a:rPr>
              <a:t>Dataset</a:t>
            </a:r>
            <a:endParaRPr sz="1100" b="1">
              <a:solidFill>
                <a:schemeClr val="accent5"/>
              </a:solidFill>
              <a:latin typeface="Montserrat"/>
              <a:ea typeface="Montserrat"/>
              <a:cs typeface="Montserrat"/>
              <a:sym typeface="Montserrat"/>
            </a:endParaRPr>
          </a:p>
        </p:txBody>
      </p:sp>
      <p:sp>
        <p:nvSpPr>
          <p:cNvPr id="365" name="Google Shape;365;p35"/>
          <p:cNvSpPr txBox="1"/>
          <p:nvPr/>
        </p:nvSpPr>
        <p:spPr>
          <a:xfrm>
            <a:off x="5366955" y="687575"/>
            <a:ext cx="2287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accent5"/>
                </a:solidFill>
                <a:latin typeface="Montserrat"/>
                <a:ea typeface="Montserrat"/>
                <a:cs typeface="Montserrat"/>
                <a:sym typeface="Montserrat"/>
              </a:rPr>
              <a:t>Preprocessing Steps</a:t>
            </a:r>
            <a:endParaRPr sz="1100" b="1">
              <a:solidFill>
                <a:schemeClr val="accent5"/>
              </a:solidFill>
              <a:latin typeface="Montserrat"/>
              <a:ea typeface="Montserrat"/>
              <a:cs typeface="Montserrat"/>
              <a:sym typeface="Montserrat"/>
            </a:endParaRPr>
          </a:p>
        </p:txBody>
      </p:sp>
      <p:sp>
        <p:nvSpPr>
          <p:cNvPr id="366" name="Google Shape;366;p35"/>
          <p:cNvSpPr txBox="1"/>
          <p:nvPr/>
        </p:nvSpPr>
        <p:spPr>
          <a:xfrm>
            <a:off x="7654500" y="545550"/>
            <a:ext cx="1349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accent5"/>
                </a:solidFill>
                <a:latin typeface="Montserrat"/>
                <a:ea typeface="Montserrat"/>
                <a:cs typeface="Montserrat"/>
                <a:sym typeface="Montserrat"/>
              </a:rPr>
              <a:t>Tables After Normalization</a:t>
            </a:r>
            <a:endParaRPr sz="1000" b="1">
              <a:solidFill>
                <a:schemeClr val="accent5"/>
              </a:solidFill>
              <a:latin typeface="Montserrat"/>
              <a:ea typeface="Montserrat"/>
              <a:cs typeface="Montserrat"/>
              <a:sym typeface="Montserrat"/>
            </a:endParaRPr>
          </a:p>
        </p:txBody>
      </p:sp>
      <p:pic>
        <p:nvPicPr>
          <p:cNvPr id="367" name="Google Shape;367;p35"/>
          <p:cNvPicPr preferRelativeResize="0"/>
          <p:nvPr/>
        </p:nvPicPr>
        <p:blipFill>
          <a:blip r:embed="rId6">
            <a:alphaModFix/>
          </a:blip>
          <a:stretch>
            <a:fillRect/>
          </a:stretch>
        </p:blipFill>
        <p:spPr>
          <a:xfrm>
            <a:off x="279953" y="4082150"/>
            <a:ext cx="292530" cy="385030"/>
          </a:xfrm>
          <a:prstGeom prst="rect">
            <a:avLst/>
          </a:prstGeom>
          <a:noFill/>
          <a:ln>
            <a:noFill/>
          </a:ln>
        </p:spPr>
      </p:pic>
      <p:pic>
        <p:nvPicPr>
          <p:cNvPr id="368" name="Google Shape;368;p35"/>
          <p:cNvPicPr preferRelativeResize="0"/>
          <p:nvPr/>
        </p:nvPicPr>
        <p:blipFill>
          <a:blip r:embed="rId7">
            <a:alphaModFix/>
          </a:blip>
          <a:stretch>
            <a:fillRect/>
          </a:stretch>
        </p:blipFill>
        <p:spPr>
          <a:xfrm>
            <a:off x="2704625" y="4145215"/>
            <a:ext cx="1282150" cy="729124"/>
          </a:xfrm>
          <a:prstGeom prst="rect">
            <a:avLst/>
          </a:prstGeom>
          <a:noFill/>
          <a:ln>
            <a:noFill/>
          </a:ln>
        </p:spPr>
      </p:pic>
      <p:sp>
        <p:nvSpPr>
          <p:cNvPr id="369" name="Google Shape;369;p35"/>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Tools &amp; Methodology</a:t>
            </a:r>
            <a:r>
              <a:rPr lang="en" sz="800" b="1">
                <a:latin typeface="Open Sans"/>
                <a:ea typeface="Open Sans"/>
                <a:cs typeface="Open Sans"/>
                <a:sym typeface="Open Sans"/>
              </a:rPr>
              <a:t>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title"/>
          </p:nvPr>
        </p:nvSpPr>
        <p:spPr>
          <a:xfrm>
            <a:off x="225025" y="236250"/>
            <a:ext cx="907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 Enhanced Entity Relationship Diagram </a:t>
            </a:r>
            <a:endParaRPr/>
          </a:p>
        </p:txBody>
      </p:sp>
      <p:sp>
        <p:nvSpPr>
          <p:cNvPr id="375" name="Google Shape;375;p36"/>
          <p:cNvSpPr txBox="1">
            <a:spLocks noGrp="1"/>
          </p:cNvSpPr>
          <p:nvPr>
            <p:ph type="sldNum" idx="12"/>
          </p:nvPr>
        </p:nvSpPr>
        <p:spPr>
          <a:xfrm>
            <a:off x="8556784" y="48260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376" name="Google Shape;376;p36"/>
          <p:cNvPicPr preferRelativeResize="0"/>
          <p:nvPr/>
        </p:nvPicPr>
        <p:blipFill>
          <a:blip r:embed="rId3">
            <a:alphaModFix/>
          </a:blip>
          <a:stretch>
            <a:fillRect/>
          </a:stretch>
        </p:blipFill>
        <p:spPr>
          <a:xfrm>
            <a:off x="3769700" y="874600"/>
            <a:ext cx="5346750" cy="4026675"/>
          </a:xfrm>
          <a:prstGeom prst="rect">
            <a:avLst/>
          </a:prstGeom>
          <a:noFill/>
          <a:ln>
            <a:noFill/>
          </a:ln>
        </p:spPr>
      </p:pic>
      <p:sp>
        <p:nvSpPr>
          <p:cNvPr id="377" name="Google Shape;377;p36"/>
          <p:cNvSpPr txBox="1"/>
          <p:nvPr/>
        </p:nvSpPr>
        <p:spPr>
          <a:xfrm>
            <a:off x="225025" y="1012325"/>
            <a:ext cx="271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78" name="Google Shape;378;p36"/>
          <p:cNvSpPr txBox="1"/>
          <p:nvPr/>
        </p:nvSpPr>
        <p:spPr>
          <a:xfrm>
            <a:off x="8025" y="783725"/>
            <a:ext cx="3704100" cy="4560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500" b="1">
                <a:solidFill>
                  <a:schemeClr val="accent5"/>
                </a:solidFill>
                <a:latin typeface="Montserrat"/>
                <a:ea typeface="Montserrat"/>
                <a:cs typeface="Montserrat"/>
                <a:sym typeface="Montserrat"/>
              </a:rPr>
              <a:t>DESIGN CONSIDERATIONS</a:t>
            </a:r>
            <a:endParaRPr sz="1500" b="1">
              <a:solidFill>
                <a:schemeClr val="accent5"/>
              </a:solidFill>
              <a:latin typeface="Montserrat"/>
              <a:ea typeface="Montserrat"/>
              <a:cs typeface="Montserrat"/>
              <a:sym typeface="Montserrat"/>
            </a:endParaRPr>
          </a:p>
          <a:p>
            <a:pPr marL="0" lvl="0" indent="0" algn="l" rtl="0">
              <a:lnSpc>
                <a:spcPct val="115000"/>
              </a:lnSpc>
              <a:spcBef>
                <a:spcPts val="0"/>
              </a:spcBef>
              <a:spcAft>
                <a:spcPts val="0"/>
              </a:spcAft>
              <a:buNone/>
            </a:pPr>
            <a:endParaRPr sz="1100">
              <a:solidFill>
                <a:schemeClr val="dk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Datasets are </a:t>
            </a:r>
            <a:r>
              <a:rPr lang="en" sz="1100" b="1">
                <a:solidFill>
                  <a:schemeClr val="dk1"/>
                </a:solidFill>
                <a:latin typeface="Montserrat"/>
                <a:ea typeface="Montserrat"/>
                <a:cs typeface="Montserrat"/>
                <a:sym typeface="Montserrat"/>
              </a:rPr>
              <a:t>normalized </a:t>
            </a:r>
            <a:r>
              <a:rPr lang="en" sz="1100">
                <a:solidFill>
                  <a:schemeClr val="dk1"/>
                </a:solidFill>
                <a:latin typeface="Montserrat"/>
                <a:ea typeface="Montserrat"/>
                <a:cs typeface="Montserrat"/>
                <a:sym typeface="Montserrat"/>
              </a:rPr>
              <a:t>for easier insertion, update and deletion</a:t>
            </a:r>
            <a:endParaRPr sz="1100">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1100" b="1">
              <a:solidFill>
                <a:schemeClr val="dk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dk1"/>
              </a:buClr>
              <a:buSzPts val="1100"/>
              <a:buFont typeface="Montserrat"/>
              <a:buChar char="●"/>
            </a:pPr>
            <a:r>
              <a:rPr lang="en" sz="1100" b="1">
                <a:solidFill>
                  <a:schemeClr val="dk1"/>
                </a:solidFill>
                <a:latin typeface="Montserrat"/>
                <a:ea typeface="Montserrat"/>
                <a:cs typeface="Montserrat"/>
                <a:sym typeface="Montserrat"/>
              </a:rPr>
              <a:t>Address, host, airbnb_name, Borough, owner, restaurant_name</a:t>
            </a:r>
            <a:r>
              <a:rPr lang="en" sz="1100">
                <a:solidFill>
                  <a:schemeClr val="dk1"/>
                </a:solidFill>
                <a:latin typeface="Montserrat"/>
                <a:ea typeface="Montserrat"/>
                <a:cs typeface="Montserrat"/>
                <a:sym typeface="Montserrat"/>
              </a:rPr>
              <a:t> are likely to remain </a:t>
            </a:r>
            <a:r>
              <a:rPr lang="en" sz="1100" b="1">
                <a:solidFill>
                  <a:schemeClr val="dk1"/>
                </a:solidFill>
                <a:latin typeface="Montserrat"/>
                <a:ea typeface="Montserrat"/>
                <a:cs typeface="Montserrat"/>
                <a:sym typeface="Montserrat"/>
              </a:rPr>
              <a:t>static </a:t>
            </a:r>
            <a:r>
              <a:rPr lang="en" sz="1100">
                <a:solidFill>
                  <a:schemeClr val="dk1"/>
                </a:solidFill>
                <a:latin typeface="Montserrat"/>
                <a:ea typeface="Montserrat"/>
                <a:cs typeface="Montserrat"/>
                <a:sym typeface="Montserrat"/>
              </a:rPr>
              <a:t>for long periods of time, so they sit in their own tables. </a:t>
            </a:r>
            <a:endParaRPr sz="11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100">
              <a:solidFill>
                <a:schemeClr val="dk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dk1"/>
              </a:buClr>
              <a:buSzPts val="1100"/>
              <a:buFont typeface="Montserrat"/>
              <a:buChar char="●"/>
            </a:pPr>
            <a:r>
              <a:rPr lang="en" sz="1100" b="1">
                <a:solidFill>
                  <a:schemeClr val="dk1"/>
                </a:solidFill>
                <a:latin typeface="Montserrat"/>
                <a:ea typeface="Montserrat"/>
                <a:cs typeface="Montserrat"/>
                <a:sym typeface="Montserrat"/>
              </a:rPr>
              <a:t>Hotel_properties_ny, hotel_ny, airbnb_ny, and restaurant_ny</a:t>
            </a:r>
            <a:r>
              <a:rPr lang="en" sz="1100">
                <a:solidFill>
                  <a:schemeClr val="dk1"/>
                </a:solidFill>
                <a:latin typeface="Montserrat"/>
                <a:ea typeface="Montserrat"/>
                <a:cs typeface="Montserrat"/>
                <a:sym typeface="Montserrat"/>
              </a:rPr>
              <a:t> data are </a:t>
            </a:r>
            <a:r>
              <a:rPr lang="en" sz="1100" b="1">
                <a:solidFill>
                  <a:schemeClr val="dk1"/>
                </a:solidFill>
                <a:latin typeface="Montserrat"/>
                <a:ea typeface="Montserrat"/>
                <a:cs typeface="Montserrat"/>
                <a:sym typeface="Montserrat"/>
              </a:rPr>
              <a:t>dynamic</a:t>
            </a:r>
            <a:r>
              <a:rPr lang="en" sz="1100">
                <a:solidFill>
                  <a:schemeClr val="dk1"/>
                </a:solidFill>
                <a:latin typeface="Montserrat"/>
                <a:ea typeface="Montserrat"/>
                <a:cs typeface="Montserrat"/>
                <a:sym typeface="Montserrat"/>
              </a:rPr>
              <a:t>, so we stored them in separate tables to make frequent updates easier.</a:t>
            </a:r>
            <a:endParaRPr sz="11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100">
              <a:solidFill>
                <a:schemeClr val="dk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While our database only includes data for New York, we built borough, host, address tables to accommodate more states with the </a:t>
            </a:r>
            <a:r>
              <a:rPr lang="en" sz="1100" b="1">
                <a:solidFill>
                  <a:schemeClr val="dk1"/>
                </a:solidFill>
                <a:latin typeface="Montserrat"/>
                <a:ea typeface="Montserrat"/>
                <a:cs typeface="Montserrat"/>
                <a:sym typeface="Montserrat"/>
              </a:rPr>
              <a:t>assumption this database would extend to more states when rolled out nationwide</a:t>
            </a:r>
            <a:endParaRPr sz="1100" b="1">
              <a:solidFill>
                <a:schemeClr val="dk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379" name="Google Shape;379;p36"/>
          <p:cNvSpPr txBox="1"/>
          <p:nvPr/>
        </p:nvSpPr>
        <p:spPr>
          <a:xfrm>
            <a:off x="245600" y="69475"/>
            <a:ext cx="914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Open Sans"/>
                <a:ea typeface="Open Sans"/>
                <a:cs typeface="Open Sans"/>
                <a:sym typeface="Open Sans"/>
              </a:rPr>
              <a:t>Executive Summary</a:t>
            </a:r>
            <a:r>
              <a:rPr lang="en" sz="800" b="1">
                <a:latin typeface="Open Sans"/>
                <a:ea typeface="Open Sans"/>
                <a:cs typeface="Open Sans"/>
                <a:sym typeface="Open Sans"/>
              </a:rPr>
              <a:t>|</a:t>
            </a:r>
            <a:r>
              <a:rPr lang="en" sz="800" b="1">
                <a:solidFill>
                  <a:schemeClr val="dk2"/>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Business Use Case</a:t>
            </a:r>
            <a:r>
              <a:rPr lang="en" sz="800" b="1">
                <a:solidFill>
                  <a:schemeClr val="dk2"/>
                </a:solidFill>
                <a:latin typeface="Open Sans"/>
                <a:ea typeface="Open Sans"/>
                <a:cs typeface="Open Sans"/>
                <a:sym typeface="Open Sans"/>
              </a:rPr>
              <a:t> </a:t>
            </a:r>
            <a:r>
              <a:rPr lang="en" sz="800" b="1">
                <a:latin typeface="Open Sans"/>
                <a:ea typeface="Open Sans"/>
                <a:cs typeface="Open Sans"/>
                <a:sym typeface="Open Sans"/>
              </a:rPr>
              <a:t>|</a:t>
            </a:r>
            <a:r>
              <a:rPr lang="en" sz="800" b="1">
                <a:solidFill>
                  <a:srgbClr val="000000"/>
                </a:solidFill>
                <a:latin typeface="Open Sans"/>
                <a:ea typeface="Open Sans"/>
                <a:cs typeface="Open Sans"/>
                <a:sym typeface="Open Sans"/>
              </a:rPr>
              <a:t> </a:t>
            </a:r>
            <a:r>
              <a:rPr lang="en" sz="800" b="1">
                <a:solidFill>
                  <a:schemeClr val="dk1"/>
                </a:solidFill>
                <a:latin typeface="Open Sans"/>
                <a:ea typeface="Open Sans"/>
                <a:cs typeface="Open Sans"/>
                <a:sym typeface="Open Sans"/>
              </a:rPr>
              <a:t>Data Profile &amp; Quality</a:t>
            </a:r>
            <a:r>
              <a:rPr lang="en" sz="800" b="1">
                <a:solidFill>
                  <a:srgbClr val="000000"/>
                </a:solidFill>
                <a:latin typeface="Open Sans"/>
                <a:ea typeface="Open Sans"/>
                <a:cs typeface="Open Sans"/>
                <a:sym typeface="Open Sans"/>
              </a:rPr>
              <a:t> </a:t>
            </a:r>
            <a:r>
              <a:rPr lang="en" sz="800" b="1">
                <a:latin typeface="Open Sans"/>
                <a:ea typeface="Open Sans"/>
                <a:cs typeface="Open Sans"/>
                <a:sym typeface="Open Sans"/>
              </a:rPr>
              <a:t>| </a:t>
            </a:r>
            <a:r>
              <a:rPr lang="en" sz="800" b="1">
                <a:solidFill>
                  <a:schemeClr val="dk2"/>
                </a:solidFill>
                <a:latin typeface="Open Sans"/>
                <a:ea typeface="Open Sans"/>
                <a:cs typeface="Open Sans"/>
                <a:sym typeface="Open Sans"/>
              </a:rPr>
              <a:t>Tools &amp; Methodology</a:t>
            </a:r>
            <a:r>
              <a:rPr lang="en" sz="800" b="1">
                <a:latin typeface="Open Sans"/>
                <a:ea typeface="Open Sans"/>
                <a:cs typeface="Open Sans"/>
                <a:sym typeface="Open Sans"/>
              </a:rPr>
              <a:t> | Analysis &amp; Insights</a:t>
            </a:r>
            <a:r>
              <a:rPr lang="en" sz="800" b="1">
                <a:solidFill>
                  <a:srgbClr val="000000"/>
                </a:solidFill>
                <a:latin typeface="Open Sans"/>
                <a:ea typeface="Open Sans"/>
                <a:cs typeface="Open Sans"/>
                <a:sym typeface="Open Sans"/>
              </a:rPr>
              <a:t> | </a:t>
            </a:r>
            <a:r>
              <a:rPr lang="en" sz="800" b="1">
                <a:latin typeface="Open Sans"/>
                <a:ea typeface="Open Sans"/>
                <a:cs typeface="Open Sans"/>
                <a:sym typeface="Open Sans"/>
              </a:rPr>
              <a:t>Recommendations &amp; Lessons Learned| </a:t>
            </a:r>
            <a:r>
              <a:rPr lang="en" sz="800" b="1">
                <a:solidFill>
                  <a:schemeClr val="dk1"/>
                </a:solidFill>
                <a:latin typeface="Open Sans"/>
                <a:ea typeface="Open Sans"/>
                <a:cs typeface="Open Sans"/>
                <a:sym typeface="Open Sans"/>
              </a:rPr>
              <a:t>Our Team</a:t>
            </a:r>
            <a:r>
              <a:rPr lang="en" sz="800" b="1">
                <a:latin typeface="Open Sans"/>
                <a:ea typeface="Open Sans"/>
                <a:cs typeface="Open Sans"/>
                <a:sym typeface="Open Sans"/>
              </a:rPr>
              <a:t> | Appendix</a:t>
            </a:r>
            <a:endParaRPr sz="800" b="1">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4109</Words>
  <Application>Microsoft Macintosh PowerPoint</Application>
  <PresentationFormat>On-screen Show (16:9)</PresentationFormat>
  <Paragraphs>394</Paragraphs>
  <Slides>42</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Montserrat SemiBold</vt:lpstr>
      <vt:lpstr>Barlow</vt:lpstr>
      <vt:lpstr>Poppins</vt:lpstr>
      <vt:lpstr>Quicksand Medium</vt:lpstr>
      <vt:lpstr>Fira Sans Extra Condensed Medium</vt:lpstr>
      <vt:lpstr>Montserrat</vt:lpstr>
      <vt:lpstr>Didact Gothic</vt:lpstr>
      <vt:lpstr>Calibri</vt:lpstr>
      <vt:lpstr>Inter</vt:lpstr>
      <vt:lpstr>Open Sans</vt:lpstr>
      <vt:lpstr>Management Consulting Toolkit by Slidesgo</vt:lpstr>
      <vt:lpstr>New York State Hotel &amp; Airbnb Analysis</vt:lpstr>
      <vt:lpstr>Table of Contents</vt:lpstr>
      <vt:lpstr>01 Executive Summary</vt:lpstr>
      <vt:lpstr>02 Business Use Case</vt:lpstr>
      <vt:lpstr>03 Data Profile</vt:lpstr>
      <vt:lpstr>03 Data Quality</vt:lpstr>
      <vt:lpstr>04 Data Tools used </vt:lpstr>
      <vt:lpstr>04 Data Processing (ETL)</vt:lpstr>
      <vt:lpstr>04 Enhanced Entity Relationship Diagram </vt:lpstr>
      <vt:lpstr>04 Dimensional Model </vt:lpstr>
      <vt:lpstr>04 Database Design Considerations</vt:lpstr>
      <vt:lpstr>04 Google Cloud Platform (GCP) </vt:lpstr>
      <vt:lpstr>05 MongoDB: Comparison of NY Hotel &amp; Airbnb </vt:lpstr>
      <vt:lpstr>05 Tableau: Analysis of NY Hotels</vt:lpstr>
      <vt:lpstr>PowerPoint Presentation</vt:lpstr>
      <vt:lpstr>05 Tableau: Analysis of NY Airbnb</vt:lpstr>
      <vt:lpstr>05 Tableau: Analysis of NY Airbnb</vt:lpstr>
      <vt:lpstr>05 Tableau:  Analysis of NY Airbnb  </vt:lpstr>
      <vt:lpstr>05 MySQL Workbench: Analysis of NY Restaurant</vt:lpstr>
      <vt:lpstr>05 Tableau: Analysis of NY Restaurant</vt:lpstr>
      <vt:lpstr>05 Statistical Analysis: Simple Linear Regression</vt:lpstr>
      <vt:lpstr>05 Statistical Analysis: Logistic Regression</vt:lpstr>
      <vt:lpstr>05 Statistical Analysis: Text Mining</vt:lpstr>
      <vt:lpstr>06 Lessons Learned </vt:lpstr>
      <vt:lpstr>06 Recommendations</vt:lpstr>
      <vt:lpstr>07 Our Team</vt:lpstr>
      <vt:lpstr>08 Appendix</vt:lpstr>
      <vt:lpstr>Data ETL Python: NY Airbnb </vt:lpstr>
      <vt:lpstr>Data ETL Python: NY Airbnb </vt:lpstr>
      <vt:lpstr>Data ETL Python: NY Airbnb </vt:lpstr>
      <vt:lpstr>Data ETL Python: NY Hotel</vt:lpstr>
      <vt:lpstr>Data ETL Python: NY Hotel </vt:lpstr>
      <vt:lpstr>Data ETL OpenRefine: Hotel Properties &amp; Restaurant  </vt:lpstr>
      <vt:lpstr>SQL Data Import</vt:lpstr>
      <vt:lpstr>SQL Data Import</vt:lpstr>
      <vt:lpstr>SQL Data Import </vt:lpstr>
      <vt:lpstr>Neo4j Data Import </vt:lpstr>
      <vt:lpstr>PowerPoint Presentation</vt:lpstr>
      <vt:lpstr>Tableau Dashboard</vt:lpstr>
      <vt:lpstr>Topic MODEL For Text Analysis</vt:lpstr>
      <vt:lpstr>08 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State Hotel &amp; Airbnb Analysis</dc:title>
  <cp:lastModifiedBy>Fiona Fei</cp:lastModifiedBy>
  <cp:revision>2</cp:revision>
  <dcterms:modified xsi:type="dcterms:W3CDTF">2021-12-12T22:51:51Z</dcterms:modified>
</cp:coreProperties>
</file>